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335" r:id="rId3"/>
    <p:sldId id="336" r:id="rId4"/>
    <p:sldId id="337" r:id="rId5"/>
    <p:sldId id="338" r:id="rId6"/>
    <p:sldId id="339" r:id="rId7"/>
    <p:sldId id="340" r:id="rId8"/>
    <p:sldId id="341" r:id="rId9"/>
    <p:sldId id="342" r:id="rId10"/>
    <p:sldId id="343" r:id="rId11"/>
    <p:sldId id="344" r:id="rId12"/>
    <p:sldId id="345"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5" autoAdjust="0"/>
    <p:restoredTop sz="80233" autoAdjust="0"/>
  </p:normalViewPr>
  <p:slideViewPr>
    <p:cSldViewPr snapToGrid="0">
      <p:cViewPr varScale="1">
        <p:scale>
          <a:sx n="66" d="100"/>
          <a:sy n="66" d="100"/>
        </p:scale>
        <p:origin x="1114" y="5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32B5B2-8CF4-ABF0-1850-0A92296478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12D3561-B688-BEFC-B336-783133B2816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B55A4C8-7A71-4CFF-ADAA-F5E1E38C1A8A}" type="datetimeFigureOut">
              <a:rPr lang="en-US"/>
              <a:pPr>
                <a:defRPr/>
              </a:pPr>
              <a:t>10/16/2024</a:t>
            </a:fld>
            <a:endParaRPr lang="en-US"/>
          </a:p>
        </p:txBody>
      </p:sp>
      <p:sp>
        <p:nvSpPr>
          <p:cNvPr id="4" name="Slide Image Placeholder 3">
            <a:extLst>
              <a:ext uri="{FF2B5EF4-FFF2-40B4-BE49-F238E27FC236}">
                <a16:creationId xmlns:a16="http://schemas.microsoft.com/office/drawing/2014/main" id="{416D92CC-40B2-3248-F38F-089829ED387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613505B-FA8A-B57D-9E48-CBE122669FD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735C4BD-F4F2-5FD8-423A-90C21F95CF6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A2BFF3D9-84A8-B11C-8C16-12D754F2EDB9}"/>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42EB275-B420-4B2C-AB19-5EC3B5493CD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bc.com/news/articles/c1w7yyz3xlzo"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ahis.woah.org/#/in-review/5797"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4B8F1BB-3D8A-8F5C-756D-C2AF350F5E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D3F7530-7153-4722-62DC-D4560D2CF9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371DB147-D9A7-B500-B716-51E383E8C8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618C252-D793-4B50-9A5E-86545C1C717E}" type="slidenum">
              <a:rPr lang="en-US" altLang="en-US" smtClean="0">
                <a:solidFill>
                  <a:srgbClr val="000000"/>
                </a:solidFill>
              </a:rPr>
              <a:pPr/>
              <a:t>1</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992F82AB-B083-BFA5-D48C-5D12059B64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A76643BD-75D1-ADEE-25F3-6EC56A435E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A few countries (5) have reported outbreaks of FMD over the past few months. So we have Turkiye, South Africa, India, Mozambique and Vietnam. Some reporting the type (ie. A, SAT1-3) and some unspecified. Whats interesting is the recent WOAH report from Turkiye (type A) which indicates that: </a:t>
            </a:r>
            <a:r>
              <a:rPr lang="en-CA" altLang="en-US" b="1"/>
              <a:t> </a:t>
            </a:r>
            <a:r>
              <a:rPr lang="en-CA" altLang="en-US" b="1">
                <a:latin typeface="Poppins-Regular"/>
              </a:rPr>
              <a:t>the virus is thought to have been mechanically transmitted by birds due to the weak biosecurity level in the farms and large number of sunflower and corn fields in the region, as thousands of starlings invade the fattening farms in the evening</a:t>
            </a:r>
            <a:r>
              <a:rPr lang="en-CA" altLang="en-US">
                <a:latin typeface="Poppins-Regular"/>
              </a:rPr>
              <a:t>. And then that the spread of the disease within the village is due to the common use of pastures.</a:t>
            </a:r>
          </a:p>
          <a:p>
            <a:endParaRPr lang="en-CA" altLang="en-US">
              <a:latin typeface="Poppins-Regular"/>
            </a:endParaRPr>
          </a:p>
          <a:p>
            <a:r>
              <a:rPr lang="en-CA" altLang="en-US">
                <a:latin typeface="Poppins-Regular"/>
              </a:rPr>
              <a:t>There was is a scientific finding on FMD type O in South Korea linked below as well as our signal frequency chart.</a:t>
            </a:r>
            <a:endParaRPr lang="en-CA" altLang="en-US"/>
          </a:p>
        </p:txBody>
      </p:sp>
      <p:sp>
        <p:nvSpPr>
          <p:cNvPr id="33796" name="Slide Number Placeholder 3">
            <a:extLst>
              <a:ext uri="{FF2B5EF4-FFF2-40B4-BE49-F238E27FC236}">
                <a16:creationId xmlns:a16="http://schemas.microsoft.com/office/drawing/2014/main" id="{64240963-0CFB-79FE-CE9E-E8EF126903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625B659-E18F-4B0A-9A50-1846CFD53EFC}"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D60A15B7-E77C-504A-C387-6E1D7024E7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9C2B7AE3-E3C2-B84F-EE0F-C222F85BFD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South Korea has reported a recurrence of LSD at the end of August 2024, as the previous outbreaks resolved in December 2023.  So far they have reported 8 outbreaks of LSD across the country with 60 animals affected and 670 susceptible. The most recent outbreak was reported on October 4</a:t>
            </a:r>
            <a:r>
              <a:rPr lang="en-CA" altLang="en-US" baseline="30000"/>
              <a:t>th</a:t>
            </a:r>
            <a:r>
              <a:rPr lang="en-CA" altLang="en-US"/>
              <a:t>.</a:t>
            </a:r>
          </a:p>
          <a:p>
            <a:endParaRPr lang="en-CA" altLang="en-US"/>
          </a:p>
          <a:p>
            <a:r>
              <a:rPr lang="en-CA" altLang="en-US"/>
              <a:t>Algeria has now reported some outbreaks of LSD to WOAH – in the system it displays ten outbreaks in the north of the country.</a:t>
            </a:r>
          </a:p>
          <a:p>
            <a:endParaRPr lang="en-CA" altLang="en-US"/>
          </a:p>
          <a:p>
            <a:r>
              <a:rPr lang="en-CA" altLang="en-US"/>
              <a:t>Other countries reporting outbreaks of LSD over the past few months include: India, Namibia, Libya, Thailand, Tunisia, Bangladesh, and Taiwan.</a:t>
            </a:r>
          </a:p>
          <a:p>
            <a:endParaRPr lang="en-CA" altLang="en-US"/>
          </a:p>
        </p:txBody>
      </p:sp>
      <p:sp>
        <p:nvSpPr>
          <p:cNvPr id="35844" name="Slide Number Placeholder 3">
            <a:extLst>
              <a:ext uri="{FF2B5EF4-FFF2-40B4-BE49-F238E27FC236}">
                <a16:creationId xmlns:a16="http://schemas.microsoft.com/office/drawing/2014/main" id="{BC531E2F-389D-8B71-C12E-72BC058592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B69AC5F-081D-4C33-B692-949FCA02964C}"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EFDB59B7-ADC8-7F71-A6C7-22068EAAFD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2C36DE03-113E-C0EB-B716-E939C58BEA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A few unrelated scientific findings</a:t>
            </a:r>
          </a:p>
        </p:txBody>
      </p:sp>
      <p:sp>
        <p:nvSpPr>
          <p:cNvPr id="37892" name="Slide Number Placeholder 3">
            <a:extLst>
              <a:ext uri="{FF2B5EF4-FFF2-40B4-BE49-F238E27FC236}">
                <a16:creationId xmlns:a16="http://schemas.microsoft.com/office/drawing/2014/main" id="{2B00FB3A-E6D9-877D-2464-1E10EBCB51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304BBC9-3F2D-4A0F-BCF6-80997E76EB71}" type="slidenum">
              <a:rPr lang="en-US" altLang="en-US" smtClean="0"/>
              <a:pPr/>
              <a:t>12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041AF1C0-FAE0-DD22-6730-D226702FAD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94DEB01-4299-6775-8C9B-3FF92F6A73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a:p>
            <a:r>
              <a:rPr lang="en-US" altLang="en-US"/>
              <a:t>Netherlands first reported the outbreak of BTV-3 in Sept 2023</a:t>
            </a:r>
          </a:p>
          <a:p>
            <a:endParaRPr lang="en-US" altLang="en-US"/>
          </a:p>
          <a:p>
            <a:r>
              <a:rPr lang="en-US" altLang="en-US"/>
              <a:t>For 2024, as of October 2, recent counts show 2085 clinically positive and 6856 PCR positive cases (Totaling to ~ 9000 cases)</a:t>
            </a:r>
          </a:p>
          <a:p>
            <a:endParaRPr lang="en-CA" altLang="en-US"/>
          </a:p>
          <a:p>
            <a:r>
              <a:rPr lang="en-CA" altLang="en-US"/>
              <a:t>Cases have been reported in both cattle and sheep, earlier cases also reported one in a dog and some in alpacas/lamas</a:t>
            </a:r>
          </a:p>
          <a:p>
            <a:endParaRPr lang="en-CA" altLang="en-US"/>
          </a:p>
          <a:p>
            <a:r>
              <a:rPr lang="en-CA" altLang="en-US"/>
              <a:t>Two vaccines are available  - one is Spanish and the other German</a:t>
            </a:r>
          </a:p>
          <a:p>
            <a:endParaRPr lang="en-CA" altLang="en-US"/>
          </a:p>
          <a:p>
            <a:r>
              <a:rPr lang="en-US" altLang="en-US"/>
              <a:t>However even with the vaccination still appears to be spreading. </a:t>
            </a:r>
          </a:p>
          <a:p>
            <a:endParaRPr lang="en-US" altLang="en-US"/>
          </a:p>
          <a:p>
            <a:r>
              <a:rPr lang="en-US" altLang="en-US"/>
              <a:t>There is also a recent journal article published on the impact BTV-3 has had on sheep and goat mortality in the Netherlands. Linked in slide.</a:t>
            </a:r>
          </a:p>
          <a:p>
            <a:endParaRPr lang="en-US" altLang="en-US"/>
          </a:p>
          <a:p>
            <a:r>
              <a:rPr lang="en-US" altLang="en-US"/>
              <a:t>Moving on to other European countries that have reported BTV-3 outbreaks</a:t>
            </a:r>
            <a:br>
              <a:rPr lang="en-US" altLang="en-US"/>
            </a:br>
            <a:endParaRPr lang="en-CA" altLang="en-US"/>
          </a:p>
          <a:p>
            <a:endParaRPr lang="en-CA" altLang="en-US"/>
          </a:p>
        </p:txBody>
      </p:sp>
      <p:sp>
        <p:nvSpPr>
          <p:cNvPr id="17412" name="Slide Number Placeholder 3">
            <a:extLst>
              <a:ext uri="{FF2B5EF4-FFF2-40B4-BE49-F238E27FC236}">
                <a16:creationId xmlns:a16="http://schemas.microsoft.com/office/drawing/2014/main" id="{4C87E183-62FF-A5F9-61C0-EC9B027B89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F2EBA70-7F29-48E7-8636-C743C50336B0}"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D3A173C-7194-48AA-EEB1-57610C2DC3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DF920A1-CE69-249A-4814-1819C57C50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Belgium had reported 1 additional case in late April 2024 for a total of 8, but now looking at their dashboard, it seems that cases are reported across the entire country. Recent media reports suggest there are 1,192 farms affected (which is 3 times more than what was reported ~3 weeks prior)</a:t>
            </a:r>
          </a:p>
          <a:p>
            <a:endParaRPr lang="en-US" altLang="en-US"/>
          </a:p>
          <a:p>
            <a:endParaRPr lang="en-US" altLang="en-US"/>
          </a:p>
          <a:p>
            <a:r>
              <a:rPr lang="en-US" altLang="en-US"/>
              <a:t>Germany has reported additional cases in both cattle and sheep, but totals differ across different reporting systems. There have not been many WOAH/WAHIS reports, but news media suggests it is widespread across the country, with only the state of Berlin currently unaffected.</a:t>
            </a:r>
          </a:p>
          <a:p>
            <a:endParaRPr lang="en-US" altLang="en-US"/>
          </a:p>
          <a:p>
            <a:endParaRPr lang="en-CA" altLang="en-US"/>
          </a:p>
          <a:p>
            <a:endParaRPr lang="en-CA" altLang="en-US"/>
          </a:p>
          <a:p>
            <a:endParaRPr lang="en-CA" altLang="en-US"/>
          </a:p>
        </p:txBody>
      </p:sp>
      <p:sp>
        <p:nvSpPr>
          <p:cNvPr id="19460" name="Slide Number Placeholder 3">
            <a:extLst>
              <a:ext uri="{FF2B5EF4-FFF2-40B4-BE49-F238E27FC236}">
                <a16:creationId xmlns:a16="http://schemas.microsoft.com/office/drawing/2014/main" id="{3190C3A4-D10A-671E-E88E-4E5DAAD16E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28C1AA6-323F-428C-BDAA-1BBE1805FD72}"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AC33BF7D-7F32-98B7-5129-76CCB87FF9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5FAC242E-0845-A385-7174-8204056A24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863"/>
            <a:endParaRPr lang="en-CA" altLang="en-US"/>
          </a:p>
          <a:p>
            <a:pPr defTabSz="931863"/>
            <a:r>
              <a:rPr lang="en-US" altLang="en-US"/>
              <a:t>UK:</a:t>
            </a:r>
          </a:p>
          <a:p>
            <a:pPr defTabSz="931863"/>
            <a:endParaRPr lang="en-US" altLang="en-US"/>
          </a:p>
          <a:p>
            <a:pPr defTabSz="931863"/>
            <a:r>
              <a:rPr lang="en-US" altLang="en-US"/>
              <a:t>Last update we discussed the UK Risk assessment that looked at the incursion of both BTV-3 and  BTV-8 into the country. The UK has reported cases of BTV-3 in 2023, but seemed to have gotten it under control through the winter. </a:t>
            </a:r>
          </a:p>
          <a:p>
            <a:pPr defTabSz="931863"/>
            <a:endParaRPr lang="en-US" altLang="en-US"/>
          </a:p>
          <a:p>
            <a:pPr defTabSz="931863"/>
            <a:r>
              <a:rPr lang="en-US" altLang="en-US"/>
              <a:t>One of their conclusions was - a very high probability of a new introduction of BTV-3 into livestock into great Britain through infected midges being blown over from northern Europe – however with a high uncertainty.</a:t>
            </a:r>
          </a:p>
          <a:p>
            <a:pPr defTabSz="931863"/>
            <a:endParaRPr lang="en-US" altLang="en-US"/>
          </a:p>
          <a:p>
            <a:pPr defTabSz="931863"/>
            <a:r>
              <a:rPr lang="en-US" altLang="en-US"/>
              <a:t>The UK has now reported a reoccurrence of the virus, </a:t>
            </a:r>
            <a:r>
              <a:rPr lang="en-CA" altLang="en-US">
                <a:solidFill>
                  <a:srgbClr val="365F91"/>
                </a:solidFill>
                <a:cs typeface="Times New Roman" panose="02020603050405020304" pitchFamily="18" charset="0"/>
              </a:rPr>
              <a:t>as of September 8, 2024 there are a total of 115  affected premises mainly across England, with a few cases in Wales, and three vaccines have been given </a:t>
            </a:r>
            <a:r>
              <a:rPr lang="en-CA" altLang="en-US" u="sng">
                <a:solidFill>
                  <a:srgbClr val="365F91"/>
                </a:solidFill>
                <a:cs typeface="Times New Roman" panose="02020603050405020304" pitchFamily="18" charset="0"/>
                <a:hlinkClick r:id="rId3"/>
              </a:rPr>
              <a:t>special permission for use </a:t>
            </a:r>
            <a:r>
              <a:rPr lang="en-CA" altLang="en-US">
                <a:solidFill>
                  <a:srgbClr val="365F91"/>
                </a:solidFill>
                <a:cs typeface="Times New Roman" panose="02020603050405020304" pitchFamily="18" charset="0"/>
              </a:rPr>
              <a:t>under licence in the UK</a:t>
            </a:r>
            <a:endParaRPr lang="en-CA" altLang="en-US">
              <a:solidFill>
                <a:srgbClr val="365F91"/>
              </a:solidFill>
              <a:latin typeface="Cambria" panose="02040503050406030204" pitchFamily="18" charset="0"/>
            </a:endParaRPr>
          </a:p>
          <a:p>
            <a:pPr defTabSz="931863"/>
            <a:endParaRPr lang="en-US" altLang="en-US"/>
          </a:p>
          <a:p>
            <a:pPr defTabSz="931863"/>
            <a:r>
              <a:rPr lang="en-US" altLang="en-US"/>
              <a:t>The map on the  right links to the UK dashboard for BTV cases along with the  established zones.</a:t>
            </a:r>
          </a:p>
          <a:p>
            <a:pPr defTabSz="931863"/>
            <a:endParaRPr lang="en-US" altLang="en-US"/>
          </a:p>
          <a:p>
            <a:pPr defTabSz="931863"/>
            <a:r>
              <a:rPr lang="en-US" altLang="en-US"/>
              <a:t>France:</a:t>
            </a:r>
          </a:p>
          <a:p>
            <a:pPr defTabSz="931863"/>
            <a:endParaRPr lang="en-US" altLang="en-US"/>
          </a:p>
          <a:p>
            <a:pPr defTabSz="931863">
              <a:spcBef>
                <a:spcPts val="1200"/>
              </a:spcBef>
              <a:buFont typeface="Symbol" panose="05050102010706020507" pitchFamily="18" charset="2"/>
              <a:buNone/>
            </a:pPr>
            <a:r>
              <a:rPr lang="en-CA" altLang="en-US">
                <a:solidFill>
                  <a:srgbClr val="365F91"/>
                </a:solidFill>
                <a:cs typeface="Times New Roman" panose="02020603050405020304" pitchFamily="18" charset="0"/>
              </a:rPr>
              <a:t>Since the initial reports of BTV-3 in </a:t>
            </a:r>
            <a:r>
              <a:rPr lang="en-CA" altLang="en-US" u="sng">
                <a:solidFill>
                  <a:srgbClr val="365F91"/>
                </a:solidFill>
                <a:cs typeface="Times New Roman" panose="02020603050405020304" pitchFamily="18" charset="0"/>
                <a:hlinkClick r:id="rId4"/>
              </a:rPr>
              <a:t>France</a:t>
            </a:r>
            <a:r>
              <a:rPr lang="en-CA" altLang="en-US">
                <a:solidFill>
                  <a:srgbClr val="365F91"/>
                </a:solidFill>
                <a:cs typeface="Times New Roman" panose="02020603050405020304" pitchFamily="18" charset="0"/>
              </a:rPr>
              <a:t> in late July 2023, the country has reported a total of 209  outbreaks of BTV-3 in both sheep and cattle, the outbreaks are still localized to north eastern France, along France’s borders with Belgium and Luxembourg, however they are moving southwards</a:t>
            </a:r>
            <a:endParaRPr lang="en-CA" altLang="en-US">
              <a:solidFill>
                <a:srgbClr val="365F91"/>
              </a:solidFill>
              <a:latin typeface="Cambria" panose="02040503050406030204" pitchFamily="18" charset="0"/>
            </a:endParaRPr>
          </a:p>
          <a:p>
            <a:pPr defTabSz="931863">
              <a:spcBef>
                <a:spcPts val="1200"/>
              </a:spcBef>
              <a:buFont typeface="Symbol" panose="05050102010706020507" pitchFamily="18" charset="2"/>
              <a:buNone/>
            </a:pPr>
            <a:endParaRPr lang="en-CA" altLang="en-US" u="sng">
              <a:solidFill>
                <a:srgbClr val="365F91"/>
              </a:solidFill>
              <a:cs typeface="Times New Roman" panose="02020603050405020304" pitchFamily="18" charset="0"/>
            </a:endParaRPr>
          </a:p>
          <a:p>
            <a:pPr defTabSz="931863">
              <a:spcBef>
                <a:spcPts val="1200"/>
              </a:spcBef>
              <a:buFont typeface="Symbol" panose="05050102010706020507" pitchFamily="18" charset="2"/>
              <a:buNone/>
            </a:pPr>
            <a:r>
              <a:rPr lang="en-CA" altLang="en-US" u="sng">
                <a:solidFill>
                  <a:srgbClr val="365F91"/>
                </a:solidFill>
                <a:cs typeface="Times New Roman" panose="02020603050405020304" pitchFamily="18" charset="0"/>
              </a:rPr>
              <a:t>France</a:t>
            </a:r>
            <a:r>
              <a:rPr lang="en-CA" altLang="en-US">
                <a:solidFill>
                  <a:srgbClr val="365F91"/>
                </a:solidFill>
                <a:cs typeface="Times New Roman" panose="02020603050405020304" pitchFamily="18" charset="0"/>
              </a:rPr>
              <a:t> is distributing 6.4 million doses of BTV-3 vaccine to the most impacted regions </a:t>
            </a:r>
          </a:p>
          <a:p>
            <a:pPr defTabSz="931863"/>
            <a:endParaRPr lang="en-CA" altLang="en-US"/>
          </a:p>
          <a:p>
            <a:pPr defTabSz="931863"/>
            <a:endParaRPr lang="en-CA" altLang="en-US"/>
          </a:p>
          <a:p>
            <a:pPr defTabSz="931863"/>
            <a:endParaRPr lang="en-CA" altLang="en-US"/>
          </a:p>
        </p:txBody>
      </p:sp>
      <p:sp>
        <p:nvSpPr>
          <p:cNvPr id="21508" name="Slide Number Placeholder 3">
            <a:extLst>
              <a:ext uri="{FF2B5EF4-FFF2-40B4-BE49-F238E27FC236}">
                <a16:creationId xmlns:a16="http://schemas.microsoft.com/office/drawing/2014/main" id="{C17CAB26-6E2A-42FE-D0F8-58B8187809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A73BCCC-52AB-4016-B654-AC26FE23D099}"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A33358F-D86E-A9CD-A233-5B3D123B0B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26374ADE-ED29-00BE-648B-0962412F81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solidFill>
                  <a:srgbClr val="000000"/>
                </a:solidFill>
                <a:latin typeface="CicleGordita"/>
                <a:ea typeface="CicleGordita"/>
                <a:cs typeface="CicleGordita"/>
              </a:rPr>
              <a:t>Shortly after the initial France reports, Luxembourg reported its first outbreak of BTV-3. Since the initial detection on August 2, 2024, a total of 1,193 animals (</a:t>
            </a:r>
            <a:r>
              <a:rPr lang="en-CA" altLang="en-US">
                <a:solidFill>
                  <a:srgbClr val="020203"/>
                </a:solidFill>
                <a:latin typeface="RTL United"/>
              </a:rPr>
              <a:t>1,042 cattle, 141 sheep, 8 goats, and 2 alpacas</a:t>
            </a:r>
            <a:r>
              <a:rPr lang="en-CA" altLang="en-US">
                <a:solidFill>
                  <a:srgbClr val="000000"/>
                </a:solidFill>
                <a:latin typeface="CicleGordita"/>
                <a:ea typeface="CicleGordita"/>
                <a:cs typeface="CicleGordita"/>
              </a:rPr>
              <a:t>) have tested positive for BTV-3 across 445 farms. A vaccination campaign was initiated on August 9, 2024, with 50,000 doses distributed to veterinarians and another 190,000 additional doses ordered.</a:t>
            </a:r>
          </a:p>
          <a:p>
            <a:endParaRPr lang="en-CA" altLang="en-US"/>
          </a:p>
          <a:p>
            <a:r>
              <a:rPr lang="en-CA" altLang="en-US"/>
              <a:t>Denmark first cases of BTV-3 were reported in a sheep flock in Tonder, which also held cattle (not clinical). BTV-3 was confirmed on 9th August 2024.  Current total of outbreaks reported in Denmark is 164 – which is now in line with media reports that have suggested its widespread across the country. </a:t>
            </a:r>
            <a:endParaRPr lang="en-CA" altLang="en-US" b="1"/>
          </a:p>
          <a:p>
            <a:endParaRPr lang="en-CA" altLang="en-US"/>
          </a:p>
          <a:p>
            <a:endParaRPr lang="en-CA" altLang="en-US"/>
          </a:p>
          <a:p>
            <a:r>
              <a:rPr lang="en-CA" altLang="en-US"/>
              <a:t>Switzerland has also recently reported their first case of BTV-8 in one cattle in Vaud. There in currently no approved vaccine for BTV-3 in Switzerland. As of Oct 9, there have been 958 outbreaks reported.</a:t>
            </a:r>
          </a:p>
          <a:p>
            <a:endParaRPr lang="en-CA" altLang="en-US"/>
          </a:p>
          <a:p>
            <a:r>
              <a:rPr lang="en-CA" altLang="en-US"/>
              <a:t>Norway has also reported its first occurrences of BTV-3 in sheep in Kristiansand (southern Norway) which could have been blown over from Denmark. As of Oct 7, there have been 47 outbreaks reported mostly still localized to southern Norway.</a:t>
            </a:r>
          </a:p>
          <a:p>
            <a:pPr>
              <a:spcBef>
                <a:spcPts val="1200"/>
              </a:spcBef>
              <a:buFont typeface="Symbol" panose="05050102010706020507" pitchFamily="18" charset="2"/>
              <a:buNone/>
            </a:pPr>
            <a:endParaRPr lang="en-CA" altLang="en-US" sz="1800" b="1">
              <a:solidFill>
                <a:srgbClr val="365F91"/>
              </a:solidFill>
              <a:cs typeface="Times New Roman" panose="02020603050405020304" pitchFamily="18" charset="0"/>
            </a:endParaRPr>
          </a:p>
          <a:p>
            <a:pPr>
              <a:spcBef>
                <a:spcPts val="1200"/>
              </a:spcBef>
              <a:buFont typeface="Symbol" panose="05050102010706020507" pitchFamily="18" charset="2"/>
              <a:buNone/>
            </a:pPr>
            <a:endParaRPr lang="en-CA" altLang="en-US" sz="1800" b="1">
              <a:solidFill>
                <a:srgbClr val="365F91"/>
              </a:solidFill>
              <a:cs typeface="Times New Roman" panose="02020603050405020304" pitchFamily="18" charset="0"/>
            </a:endParaRPr>
          </a:p>
          <a:p>
            <a:endParaRPr lang="en-CA" altLang="en-US"/>
          </a:p>
          <a:p>
            <a:endParaRPr lang="en-CA" altLang="en-US"/>
          </a:p>
        </p:txBody>
      </p:sp>
      <p:sp>
        <p:nvSpPr>
          <p:cNvPr id="23556" name="Slide Number Placeholder 3">
            <a:extLst>
              <a:ext uri="{FF2B5EF4-FFF2-40B4-BE49-F238E27FC236}">
                <a16:creationId xmlns:a16="http://schemas.microsoft.com/office/drawing/2014/main" id="{5BCC2E06-F246-778C-EDCB-8506CCC1C0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AE84DEE-C6D9-48C1-9B66-FD65D6C54150}"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EE22CFA-86BD-599B-E7DD-A21020C567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A88792B-65F3-3C31-DB31-9B629C5A1C9A}"/>
              </a:ext>
            </a:extLst>
          </p:cNvPr>
          <p:cNvSpPr>
            <a:spLocks noGrp="1"/>
          </p:cNvSpPr>
          <p:nvPr>
            <p:ph type="body" idx="1"/>
          </p:nvPr>
        </p:nvSpPr>
        <p:spPr bwMode="auto"/>
        <p:txBody>
          <a:bodyPr wrap="square" numCol="1" anchor="t" anchorCtr="0" compatLnSpc="1">
            <a:prstTxWarp prst="textNoShape">
              <a:avLst/>
            </a:prstTxWarp>
          </a:bodyPr>
          <a:lstStyle/>
          <a:p>
            <a:pPr>
              <a:defRPr/>
            </a:pPr>
            <a:r>
              <a:rPr lang="en-CA" kern="0" dirty="0">
                <a:solidFill>
                  <a:srgbClr val="365F91"/>
                </a:solidFill>
                <a:cs typeface="Times New Roman" panose="02020603050405020304" pitchFamily="18" charset="0"/>
              </a:rPr>
              <a:t>On September 4/5 </a:t>
            </a:r>
            <a:r>
              <a:rPr lang="en-CA" kern="0" dirty="0" err="1">
                <a:solidFill>
                  <a:srgbClr val="365F91"/>
                </a:solidFill>
                <a:cs typeface="Times New Roman" panose="02020603050405020304" pitchFamily="18" charset="0"/>
              </a:rPr>
              <a:t>Cezch</a:t>
            </a:r>
            <a:r>
              <a:rPr lang="en-CA" kern="0" dirty="0">
                <a:solidFill>
                  <a:srgbClr val="365F91"/>
                </a:solidFill>
                <a:cs typeface="Times New Roman" panose="02020603050405020304" pitchFamily="18" charset="0"/>
              </a:rPr>
              <a:t> Republic confirmed its first occurrences of BTV-3. One case in a Ram, and four cases in sheep, close to the German border. As of October 9, there have only been 3 outbreaks reported to WOAH (all close to the border with Germany)</a:t>
            </a:r>
            <a:endParaRPr lang="en-CA" kern="0" dirty="0">
              <a:solidFill>
                <a:srgbClr val="365F91"/>
              </a:solidFill>
              <a:latin typeface="Cambria" panose="02040503050406030204" pitchFamily="18" charset="0"/>
            </a:endParaRPr>
          </a:p>
          <a:p>
            <a:pPr>
              <a:defRPr/>
            </a:pPr>
            <a:endParaRPr lang="en-CA" altLang="en-US" dirty="0"/>
          </a:p>
          <a:p>
            <a:pPr>
              <a:defRPr/>
            </a:pPr>
            <a:r>
              <a:rPr lang="en-CA" altLang="en-US" dirty="0"/>
              <a:t>Austria has also reported its first case of BTV-3, one case was reported on September 13, with a  start date of Sept 10, in cattle in </a:t>
            </a:r>
            <a:r>
              <a:rPr lang="en-CA" altLang="en-US" dirty="0" err="1"/>
              <a:t>Bergenz</a:t>
            </a:r>
            <a:r>
              <a:rPr lang="en-CA" altLang="en-US" dirty="0"/>
              <a:t>. Total number of outbreaks now is 17, all still close to the borders of Switzerland and Germany.</a:t>
            </a:r>
          </a:p>
          <a:p>
            <a:pPr>
              <a:defRPr/>
            </a:pPr>
            <a:endParaRPr lang="en-CA" altLang="en-US" dirty="0"/>
          </a:p>
          <a:p>
            <a:pPr>
              <a:defRPr/>
            </a:pPr>
            <a:r>
              <a:rPr lang="en-CA" altLang="en-US" dirty="0"/>
              <a:t>Portugal reported its initial report in sheep in Evora on September 11</a:t>
            </a:r>
            <a:r>
              <a:rPr lang="en-CA" altLang="en-US" baseline="30000" dirty="0"/>
              <a:t>th</a:t>
            </a:r>
            <a:r>
              <a:rPr lang="en-CA" altLang="en-US" dirty="0"/>
              <a:t>.</a:t>
            </a:r>
          </a:p>
          <a:p>
            <a:pPr>
              <a:defRPr/>
            </a:pPr>
            <a:endParaRPr lang="en-CA" altLang="en-US" dirty="0"/>
          </a:p>
          <a:p>
            <a:pPr>
              <a:defRPr/>
            </a:pPr>
            <a:r>
              <a:rPr lang="en-CA" altLang="en-US" dirty="0"/>
              <a:t>Sweden reported cases of BTV-3 on September 13</a:t>
            </a:r>
            <a:r>
              <a:rPr lang="en-CA" altLang="en-US" baseline="30000" dirty="0"/>
              <a:t>th</a:t>
            </a:r>
            <a:r>
              <a:rPr lang="en-CA" altLang="en-US" dirty="0"/>
              <a:t> . A reoccurrence of the virus, which was previously reported in February 2009. Two cases were reported in the south of Sweden, one in dairy cattle and the other in beef cattle. As of October 1, 70 outbreaks have been reported in the country. Similarly to Norway -  could it have again blown over from Denmark?</a:t>
            </a:r>
          </a:p>
          <a:p>
            <a:pPr>
              <a:defRPr/>
            </a:pPr>
            <a:endParaRPr lang="en-CA" altLang="en-US" dirty="0"/>
          </a:p>
          <a:p>
            <a:pPr>
              <a:defRPr/>
            </a:pPr>
            <a:r>
              <a:rPr lang="en-CA" altLang="en-US" dirty="0"/>
              <a:t>Greece reported its initial cases on September 18</a:t>
            </a:r>
            <a:r>
              <a:rPr lang="en-CA" altLang="en-US" baseline="30000" dirty="0"/>
              <a:t>th</a:t>
            </a:r>
            <a:r>
              <a:rPr lang="en-CA" altLang="en-US" dirty="0"/>
              <a:t>, total number of outbreaks now is 10, all of which are in the north close to the border with Bulgaria.</a:t>
            </a:r>
          </a:p>
          <a:p>
            <a:pPr>
              <a:defRPr/>
            </a:pPr>
            <a:endParaRPr lang="en-CA" altLang="en-US" dirty="0"/>
          </a:p>
          <a:p>
            <a:pPr>
              <a:defRPr/>
            </a:pPr>
            <a:r>
              <a:rPr lang="en-CA" dirty="0">
                <a:solidFill>
                  <a:srgbClr val="000000"/>
                </a:solidFill>
                <a:latin typeface="CicleGordita"/>
                <a:ea typeface="CicleGordita"/>
                <a:cs typeface="CicleGordita"/>
              </a:rPr>
              <a:t>And finally, at the end of September 2024, Spain reported its first occurrences of BTV-3 – still not reported to WOAH;  two cases were reported in the province of Badajoz and a third in Huelva.  The country has ordered ~175,000 doses of the BTV-3 vaccine</a:t>
            </a:r>
            <a:endParaRPr lang="en-CA" altLang="en-US" dirty="0"/>
          </a:p>
          <a:p>
            <a:pPr>
              <a:defRPr/>
            </a:pPr>
            <a:endParaRPr lang="en-CA" altLang="en-US" dirty="0"/>
          </a:p>
          <a:p>
            <a:pPr>
              <a:defRPr/>
            </a:pPr>
            <a:r>
              <a:rPr lang="en-CA" altLang="en-US" dirty="0"/>
              <a:t>There has been a lot of BTV-3 activity in Europe lately, with ~10 countries now reporting first instances of the virus, and Sweden and the UK reporting reoccurrences. Hopefully with some of the vaccination efforts as well as the upcoming cold weather it will decrease. </a:t>
            </a:r>
          </a:p>
        </p:txBody>
      </p:sp>
      <p:sp>
        <p:nvSpPr>
          <p:cNvPr id="25604" name="Slide Number Placeholder 3">
            <a:extLst>
              <a:ext uri="{FF2B5EF4-FFF2-40B4-BE49-F238E27FC236}">
                <a16:creationId xmlns:a16="http://schemas.microsoft.com/office/drawing/2014/main" id="{4F7F1155-2975-7A76-C6DE-FF80CEFE33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CE884DB-0E55-46BE-A361-0D5845980A53}"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B6D4662-1109-C553-B12F-BB7E64B3F6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2ABDD349-C63B-D347-7F84-3A6F4A940F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Now for the New world Screwworm, it has been spreading through central America, moving north from Panama to Costa Rica to Niaragua, and most recent reoccurrence in Honduras</a:t>
            </a:r>
          </a:p>
          <a:p>
            <a:endParaRPr lang="en-CA" altLang="en-US"/>
          </a:p>
          <a:p>
            <a:r>
              <a:rPr lang="en-CA" altLang="en-US"/>
              <a:t>In Feb 2024 – Costa Rica declared a sanitary emergency due the presence of the screwworm, and then in March 2024 they reported their first human case.</a:t>
            </a:r>
          </a:p>
          <a:p>
            <a:endParaRPr lang="en-CA" altLang="en-US"/>
          </a:p>
          <a:p>
            <a:r>
              <a:rPr lang="en-CA" altLang="en-US"/>
              <a:t>As of September 21, 2024:</a:t>
            </a:r>
          </a:p>
          <a:p>
            <a:pPr lvl="1"/>
            <a:r>
              <a:rPr lang="en-US" altLang="en-US"/>
              <a:t>Panama has reported 17,968 cases</a:t>
            </a:r>
          </a:p>
          <a:p>
            <a:pPr lvl="1"/>
            <a:r>
              <a:rPr lang="en-US" altLang="en-US"/>
              <a:t>Costa Rica – 6,690 cases </a:t>
            </a:r>
          </a:p>
          <a:p>
            <a:pPr lvl="1"/>
            <a:r>
              <a:rPr lang="en-US" altLang="en-US"/>
              <a:t>Nicaragua – 3,307 cases</a:t>
            </a:r>
          </a:p>
          <a:p>
            <a:pPr lvl="1"/>
            <a:r>
              <a:rPr lang="en-US" altLang="en-US"/>
              <a:t>Honduras = 8 equine</a:t>
            </a:r>
          </a:p>
          <a:p>
            <a:endParaRPr lang="en-CA" altLang="en-US"/>
          </a:p>
          <a:p>
            <a:r>
              <a:rPr lang="en-CA" altLang="en-US"/>
              <a:t>Note Copeg cases – unsure if this include human cases along with the animal cases or just the animal cases.</a:t>
            </a:r>
          </a:p>
          <a:p>
            <a:endParaRPr lang="en-CA" altLang="en-US"/>
          </a:p>
          <a:p>
            <a:r>
              <a:rPr lang="en-CA" altLang="en-US"/>
              <a:t>As of July 29, 2024 Costa Rica has reported 22 human cases and Panama has reported 79 human cases (age range from 1 year to 95 years). </a:t>
            </a:r>
          </a:p>
          <a:p>
            <a:endParaRPr lang="en-CA" altLang="en-US"/>
          </a:p>
          <a:p>
            <a:r>
              <a:rPr lang="en-CA" altLang="en-US"/>
              <a:t>Nicaragua, as of Sept 9, reported its first two human cases of the Screwworm.</a:t>
            </a:r>
          </a:p>
          <a:p>
            <a:endParaRPr lang="en-CA" altLang="en-US"/>
          </a:p>
          <a:p>
            <a:endParaRPr lang="en-CA" altLang="en-US"/>
          </a:p>
          <a:p>
            <a:r>
              <a:rPr lang="en-CA" altLang="en-US"/>
              <a:t>Honduras recently reported 3 cases in illegally imported equines (unclear of specific species), very close to the border of Nicaragua. Copeg mentions 8 cases and another sources mentions it was in cattle. So unclear if its equine or cattle or both, but what is known is that the fly has made its way into Honduras. </a:t>
            </a:r>
          </a:p>
          <a:p>
            <a:endParaRPr lang="en-CA" altLang="en-US"/>
          </a:p>
          <a:p>
            <a:r>
              <a:rPr lang="en-CA" altLang="en-US"/>
              <a:t>The increase in cases in Costa Rica may be due to a more aggressive strain of fly, that moves faster and prefers to mate with field flies (as opposed to sterile flies), which has reduced the effectiveness of the sterile fly control program. </a:t>
            </a:r>
          </a:p>
          <a:p>
            <a:endParaRPr lang="en-CA" altLang="en-US"/>
          </a:p>
          <a:p>
            <a:r>
              <a:rPr lang="en-CA" altLang="en-US"/>
              <a:t>Increased rainfall has also been implicated as it may lead to may parasitic activity.</a:t>
            </a:r>
          </a:p>
          <a:p>
            <a:endParaRPr lang="en-CA" altLang="en-US"/>
          </a:p>
          <a:p>
            <a:r>
              <a:rPr lang="en-CA" altLang="en-US"/>
              <a:t>There is also concern for wildlife (deer, wild boar, coyotes…) in these countries, but due to their habitats its hard to determine the exact number of animals affected. Recently Costa rica reported an infestation in a sloth. </a:t>
            </a:r>
          </a:p>
          <a:p>
            <a:endParaRPr lang="en-CA" altLang="en-US"/>
          </a:p>
          <a:p>
            <a:r>
              <a:rPr lang="en-CA" altLang="en-US"/>
              <a:t>Mexico </a:t>
            </a:r>
            <a:r>
              <a:rPr lang="en-CA" altLang="en-US">
                <a:solidFill>
                  <a:srgbClr val="363636"/>
                </a:solidFill>
                <a:latin typeface="open_sansregular"/>
              </a:rPr>
              <a:t>is providing Central American nations with over 90,000 packets of larvicides and wound-healing powders to support containment efforts. SENASICA is also working with local producers to ensure timely treatment of livestock wounds and monitor animal movement from Mexico’s southern border.</a:t>
            </a:r>
            <a:endParaRPr lang="en-CA" altLang="en-US"/>
          </a:p>
        </p:txBody>
      </p:sp>
      <p:sp>
        <p:nvSpPr>
          <p:cNvPr id="27652" name="Slide Number Placeholder 3">
            <a:extLst>
              <a:ext uri="{FF2B5EF4-FFF2-40B4-BE49-F238E27FC236}">
                <a16:creationId xmlns:a16="http://schemas.microsoft.com/office/drawing/2014/main" id="{6CBAE01B-FF59-7FE6-9EB2-C93DE01D42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834247E-9311-4B58-B17B-7457BB8077DB}"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4ADE0C07-3242-EF3A-1533-2D86C91DDE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33171B1F-C771-886C-D9FF-7FAE25315B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Oklahoma now the 21st state to report the ALHT.</a:t>
            </a:r>
          </a:p>
          <a:p>
            <a:endParaRPr lang="en-US" altLang="en-US"/>
          </a:p>
          <a:p>
            <a:r>
              <a:rPr lang="en-US" altLang="en-US"/>
              <a:t>R.Rickettis has been found in a field collected tick from New Jersey (they has </a:t>
            </a:r>
            <a:r>
              <a:rPr lang="en-CA" altLang="en-US" sz="1800"/>
              <a:t>tested 187 pools, 1248 ticks – 1 tick was positive for R. rickettsia)</a:t>
            </a:r>
          </a:p>
          <a:p>
            <a:endParaRPr lang="en-CA" altLang="en-US" sz="1800"/>
          </a:p>
          <a:p>
            <a:r>
              <a:rPr lang="en-CA" altLang="en-US" sz="1800"/>
              <a:t>Also a recent finding that the LHT does not transmit Babesia bovis</a:t>
            </a:r>
            <a:endParaRPr lang="en-US" altLang="en-US"/>
          </a:p>
        </p:txBody>
      </p:sp>
      <p:sp>
        <p:nvSpPr>
          <p:cNvPr id="29700" name="Slide Number Placeholder 3">
            <a:extLst>
              <a:ext uri="{FF2B5EF4-FFF2-40B4-BE49-F238E27FC236}">
                <a16:creationId xmlns:a16="http://schemas.microsoft.com/office/drawing/2014/main" id="{B8547234-E4C7-6C05-5A43-4BA69B141A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989460F-035B-4ADD-AB4C-857C6D01E48E}"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F99502DA-ACE9-09E0-283D-3654B711CE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724E9DF0-F3F7-8B81-8258-A248FDABA0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We had one signal on Schmallenberg virus in Ireland - </a:t>
            </a:r>
          </a:p>
          <a:p>
            <a:r>
              <a:rPr lang="en-US" altLang="en-US"/>
              <a:t>The virus is spread by culicoides – </a:t>
            </a:r>
            <a:r>
              <a:rPr lang="en-CA" altLang="en-US">
                <a:solidFill>
                  <a:srgbClr val="212529"/>
                </a:solidFill>
                <a:latin typeface="-apple-system"/>
              </a:rPr>
              <a:t>In cattle SBV is associated with fever, milk drop, diarrhoea, as well as abortion and deformed foetuses.  In sheep and goats, it is known to cause abortion and deformed lambs.  </a:t>
            </a:r>
          </a:p>
          <a:p>
            <a:endParaRPr lang="en-US" altLang="en-US"/>
          </a:p>
          <a:p>
            <a:r>
              <a:rPr lang="en-CA" altLang="en-US">
                <a:solidFill>
                  <a:srgbClr val="212529"/>
                </a:solidFill>
                <a:latin typeface="-apple-system"/>
              </a:rPr>
              <a:t>The first case of Schmallenberg was diagnosed in Ireland in October 2012, and over the following five  months , the virus was detected directly in 49 cattle holdings and 30 sheep holdings. However, as the condition is </a:t>
            </a:r>
            <a:r>
              <a:rPr lang="en-CA" altLang="en-US" b="1">
                <a:solidFill>
                  <a:srgbClr val="212529"/>
                </a:solidFill>
                <a:latin typeface="-apple-system"/>
              </a:rPr>
              <a:t>not notifiable, </a:t>
            </a:r>
            <a:r>
              <a:rPr lang="en-CA" altLang="en-US">
                <a:solidFill>
                  <a:srgbClr val="212529"/>
                </a:solidFill>
                <a:latin typeface="-apple-system"/>
              </a:rPr>
              <a:t>likely many more cases were never taken to a laboratory for confirmation and were therefore undetected.</a:t>
            </a:r>
            <a:endParaRPr lang="en-US" altLang="en-US"/>
          </a:p>
          <a:p>
            <a:endParaRPr lang="en-US" altLang="en-US"/>
          </a:p>
          <a:p>
            <a:r>
              <a:rPr lang="en-US" altLang="en-US"/>
              <a:t>Most recently – October 2</a:t>
            </a:r>
            <a:r>
              <a:rPr lang="en-US" altLang="en-US" baseline="30000"/>
              <a:t>nd</a:t>
            </a:r>
            <a:r>
              <a:rPr lang="en-US" altLang="en-US"/>
              <a:t> article, the virus itself was detected or very recent infection diagnosed using paired serology around the same time clinical signs occurred. Milk drop syndrome was reported in the dairy herds over the summer.</a:t>
            </a:r>
          </a:p>
        </p:txBody>
      </p:sp>
      <p:sp>
        <p:nvSpPr>
          <p:cNvPr id="31748" name="Slide Number Placeholder 3">
            <a:extLst>
              <a:ext uri="{FF2B5EF4-FFF2-40B4-BE49-F238E27FC236}">
                <a16:creationId xmlns:a16="http://schemas.microsoft.com/office/drawing/2014/main" id="{F89727C1-E658-CAEA-ED81-385B6D46B8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B2321D0-F731-483B-8373-75CB9B0C3AC7}"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23272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1EECF9FC-0D19-24C7-B56D-0C18CDABA332}"/>
              </a:ext>
            </a:extLst>
          </p:cNvPr>
          <p:cNvSpPr>
            <a:spLocks noGrp="1"/>
          </p:cNvSpPr>
          <p:nvPr>
            <p:ph type="sldNum" sz="quarter" idx="10"/>
          </p:nvPr>
        </p:nvSpPr>
        <p:spPr/>
        <p:txBody>
          <a:bodyPr/>
          <a:lstStyle>
            <a:lvl1pPr>
              <a:defRPr/>
            </a:lvl1pPr>
          </a:lstStyle>
          <a:p>
            <a:pPr>
              <a:defRPr/>
            </a:pPr>
            <a:fld id="{59067254-463D-431D-80FE-3650A893163F}" type="slidenum">
              <a:rPr lang="en-US" altLang="en-US"/>
              <a:pPr>
                <a:defRPr/>
              </a:pPr>
              <a:t>‹#›</a:t>
            </a:fld>
            <a:endParaRPr lang="en-US" altLang="en-US"/>
          </a:p>
        </p:txBody>
      </p:sp>
    </p:spTree>
    <p:extLst>
      <p:ext uri="{BB962C8B-B14F-4D97-AF65-F5344CB8AC3E}">
        <p14:creationId xmlns:p14="http://schemas.microsoft.com/office/powerpoint/2010/main" val="967204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A860BE13-A055-45A1-4A1C-A6230FA6E474}"/>
              </a:ext>
            </a:extLst>
          </p:cNvPr>
          <p:cNvSpPr>
            <a:spLocks noGrp="1"/>
          </p:cNvSpPr>
          <p:nvPr>
            <p:ph type="sldNum" sz="quarter" idx="10"/>
          </p:nvPr>
        </p:nvSpPr>
        <p:spPr/>
        <p:txBody>
          <a:bodyPr/>
          <a:lstStyle>
            <a:lvl1pPr>
              <a:defRPr/>
            </a:lvl1pPr>
          </a:lstStyle>
          <a:p>
            <a:pPr>
              <a:defRPr/>
            </a:pPr>
            <a:fld id="{0E870A4D-419A-4413-B404-11D6332E37C5}" type="slidenum">
              <a:rPr lang="en-US" altLang="en-US"/>
              <a:pPr>
                <a:defRPr/>
              </a:pPr>
              <a:t>‹#›</a:t>
            </a:fld>
            <a:endParaRPr lang="en-US" altLang="en-US"/>
          </a:p>
        </p:txBody>
      </p:sp>
    </p:spTree>
    <p:extLst>
      <p:ext uri="{BB962C8B-B14F-4D97-AF65-F5344CB8AC3E}">
        <p14:creationId xmlns:p14="http://schemas.microsoft.com/office/powerpoint/2010/main" val="1018019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756666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3F3797DD-EEEE-E506-BBD1-1DB7177F0297}"/>
              </a:ext>
            </a:extLst>
          </p:cNvPr>
          <p:cNvSpPr>
            <a:spLocks noGrp="1"/>
          </p:cNvSpPr>
          <p:nvPr>
            <p:ph type="sldNum" sz="quarter" idx="10"/>
          </p:nvPr>
        </p:nvSpPr>
        <p:spPr/>
        <p:txBody>
          <a:bodyPr/>
          <a:lstStyle>
            <a:lvl1pPr>
              <a:defRPr/>
            </a:lvl1pPr>
          </a:lstStyle>
          <a:p>
            <a:pPr>
              <a:defRPr/>
            </a:pPr>
            <a:fld id="{56031C94-C7B4-4F9E-9AEA-14569F9B6F8C}" type="slidenum">
              <a:rPr lang="en-US" altLang="en-US"/>
              <a:pPr>
                <a:defRPr/>
              </a:pPr>
              <a:t>‹#›</a:t>
            </a:fld>
            <a:endParaRPr lang="en-US" altLang="en-US"/>
          </a:p>
        </p:txBody>
      </p:sp>
    </p:spTree>
    <p:extLst>
      <p:ext uri="{BB962C8B-B14F-4D97-AF65-F5344CB8AC3E}">
        <p14:creationId xmlns:p14="http://schemas.microsoft.com/office/powerpoint/2010/main" val="74228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77CC363C-7E2C-257F-1AF7-F501DFD98072}"/>
              </a:ext>
            </a:extLst>
          </p:cNvPr>
          <p:cNvSpPr>
            <a:spLocks noGrp="1"/>
          </p:cNvSpPr>
          <p:nvPr>
            <p:ph type="sldNum" sz="quarter" idx="10"/>
          </p:nvPr>
        </p:nvSpPr>
        <p:spPr/>
        <p:txBody>
          <a:bodyPr/>
          <a:lstStyle>
            <a:lvl1pPr>
              <a:defRPr/>
            </a:lvl1pPr>
          </a:lstStyle>
          <a:p>
            <a:pPr>
              <a:defRPr/>
            </a:pPr>
            <a:fld id="{5EE2B7B3-CED2-41BC-BD29-7D0EF7CAEF7F}" type="slidenum">
              <a:rPr lang="en-US" altLang="en-US"/>
              <a:pPr>
                <a:defRPr/>
              </a:pPr>
              <a:t>‹#›</a:t>
            </a:fld>
            <a:endParaRPr lang="en-US" altLang="en-US"/>
          </a:p>
        </p:txBody>
      </p:sp>
    </p:spTree>
    <p:extLst>
      <p:ext uri="{BB962C8B-B14F-4D97-AF65-F5344CB8AC3E}">
        <p14:creationId xmlns:p14="http://schemas.microsoft.com/office/powerpoint/2010/main" val="2546036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871645C6-D883-B033-FAF6-5CE3EA9E3436}"/>
              </a:ext>
            </a:extLst>
          </p:cNvPr>
          <p:cNvSpPr>
            <a:spLocks noGrp="1"/>
          </p:cNvSpPr>
          <p:nvPr>
            <p:ph type="sldNum" sz="quarter" idx="14"/>
          </p:nvPr>
        </p:nvSpPr>
        <p:spPr/>
        <p:txBody>
          <a:bodyPr/>
          <a:lstStyle>
            <a:lvl1pPr>
              <a:defRPr/>
            </a:lvl1pPr>
          </a:lstStyle>
          <a:p>
            <a:pPr>
              <a:defRPr/>
            </a:pPr>
            <a:fld id="{2F43D787-DE4F-4294-BB03-41457EABDC6B}" type="slidenum">
              <a:rPr lang="en-US" altLang="en-US"/>
              <a:pPr>
                <a:defRPr/>
              </a:pPr>
              <a:t>‹#›</a:t>
            </a:fld>
            <a:endParaRPr lang="en-US" altLang="en-US"/>
          </a:p>
        </p:txBody>
      </p:sp>
    </p:spTree>
    <p:extLst>
      <p:ext uri="{BB962C8B-B14F-4D97-AF65-F5344CB8AC3E}">
        <p14:creationId xmlns:p14="http://schemas.microsoft.com/office/powerpoint/2010/main" val="2218280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3" name="Slide Number Placeholder 4">
            <a:extLst>
              <a:ext uri="{FF2B5EF4-FFF2-40B4-BE49-F238E27FC236}">
                <a16:creationId xmlns:a16="http://schemas.microsoft.com/office/drawing/2014/main" id="{D5E1075D-DC2F-5C95-B66B-B86DAE23EDB4}"/>
              </a:ext>
            </a:extLst>
          </p:cNvPr>
          <p:cNvSpPr>
            <a:spLocks noGrp="1"/>
          </p:cNvSpPr>
          <p:nvPr>
            <p:ph type="sldNum" sz="quarter" idx="15"/>
          </p:nvPr>
        </p:nvSpPr>
        <p:spPr/>
        <p:txBody>
          <a:bodyPr/>
          <a:lstStyle>
            <a:lvl1pPr>
              <a:defRPr/>
            </a:lvl1pPr>
          </a:lstStyle>
          <a:p>
            <a:pPr>
              <a:defRPr/>
            </a:pPr>
            <a:fld id="{EBC30CB5-61C3-40B3-B98D-048B34464BF5}" type="slidenum">
              <a:rPr lang="en-US" altLang="en-US"/>
              <a:pPr>
                <a:defRPr/>
              </a:pPr>
              <a:t>‹#›</a:t>
            </a:fld>
            <a:endParaRPr lang="en-US" altLang="en-US"/>
          </a:p>
        </p:txBody>
      </p:sp>
    </p:spTree>
    <p:extLst>
      <p:ext uri="{BB962C8B-B14F-4D97-AF65-F5344CB8AC3E}">
        <p14:creationId xmlns:p14="http://schemas.microsoft.com/office/powerpoint/2010/main" val="3629035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596262FD-F4B2-1B2E-5B42-5A1FEDB6A743}"/>
              </a:ext>
            </a:extLst>
          </p:cNvPr>
          <p:cNvSpPr>
            <a:spLocks noGrp="1"/>
          </p:cNvSpPr>
          <p:nvPr>
            <p:ph type="sldNum" sz="quarter" idx="10"/>
          </p:nvPr>
        </p:nvSpPr>
        <p:spPr/>
        <p:txBody>
          <a:bodyPr/>
          <a:lstStyle>
            <a:lvl1pPr>
              <a:defRPr/>
            </a:lvl1pPr>
          </a:lstStyle>
          <a:p>
            <a:pPr>
              <a:defRPr/>
            </a:pPr>
            <a:fld id="{791200BA-1F55-4428-AE5D-FE88D44505F6}" type="slidenum">
              <a:rPr lang="en-US" altLang="en-US"/>
              <a:pPr>
                <a:defRPr/>
              </a:pPr>
              <a:t>‹#›</a:t>
            </a:fld>
            <a:endParaRPr lang="en-US" altLang="en-US"/>
          </a:p>
        </p:txBody>
      </p:sp>
    </p:spTree>
    <p:extLst>
      <p:ext uri="{BB962C8B-B14F-4D97-AF65-F5344CB8AC3E}">
        <p14:creationId xmlns:p14="http://schemas.microsoft.com/office/powerpoint/2010/main" val="625239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a:extLst>
              <a:ext uri="{FF2B5EF4-FFF2-40B4-BE49-F238E27FC236}">
                <a16:creationId xmlns:a16="http://schemas.microsoft.com/office/drawing/2014/main" id="{54EAB244-7FC5-A5E4-8EC4-596F56E98C3E}"/>
              </a:ext>
            </a:extLst>
          </p:cNvPr>
          <p:cNvSpPr>
            <a:spLocks noGrp="1"/>
          </p:cNvSpPr>
          <p:nvPr>
            <p:ph type="sldNum" sz="quarter" idx="10"/>
          </p:nvPr>
        </p:nvSpPr>
        <p:spPr/>
        <p:txBody>
          <a:bodyPr/>
          <a:lstStyle>
            <a:lvl1pPr>
              <a:defRPr/>
            </a:lvl1pPr>
          </a:lstStyle>
          <a:p>
            <a:pPr>
              <a:defRPr/>
            </a:pPr>
            <a:fld id="{11ED49DE-26F9-43F3-AD39-2FBEF52F0B0E}" type="slidenum">
              <a:rPr lang="en-US" altLang="en-US"/>
              <a:pPr>
                <a:defRPr/>
              </a:pPr>
              <a:t>‹#›</a:t>
            </a:fld>
            <a:endParaRPr lang="en-US" altLang="en-US"/>
          </a:p>
        </p:txBody>
      </p:sp>
    </p:spTree>
    <p:extLst>
      <p:ext uri="{BB962C8B-B14F-4D97-AF65-F5344CB8AC3E}">
        <p14:creationId xmlns:p14="http://schemas.microsoft.com/office/powerpoint/2010/main" val="3880157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a:extLst>
              <a:ext uri="{FF2B5EF4-FFF2-40B4-BE49-F238E27FC236}">
                <a16:creationId xmlns:a16="http://schemas.microsoft.com/office/drawing/2014/main" id="{92ADE6B6-C075-BD0E-247E-BAFE3D07F5DC}"/>
              </a:ext>
            </a:extLst>
          </p:cNvPr>
          <p:cNvSpPr>
            <a:spLocks noGrp="1"/>
          </p:cNvSpPr>
          <p:nvPr>
            <p:ph type="sldNum" sz="quarter" idx="10"/>
          </p:nvPr>
        </p:nvSpPr>
        <p:spPr/>
        <p:txBody>
          <a:bodyPr/>
          <a:lstStyle>
            <a:lvl1pPr>
              <a:defRPr/>
            </a:lvl1pPr>
          </a:lstStyle>
          <a:p>
            <a:pPr>
              <a:defRPr/>
            </a:pPr>
            <a:fld id="{3D8C4DBD-DD29-46E8-AE5A-7FDD3F63084C}" type="slidenum">
              <a:rPr lang="en-US" altLang="en-US"/>
              <a:pPr>
                <a:defRPr/>
              </a:pPr>
              <a:t>‹#›</a:t>
            </a:fld>
            <a:endParaRPr lang="en-US" altLang="en-US"/>
          </a:p>
        </p:txBody>
      </p:sp>
    </p:spTree>
    <p:extLst>
      <p:ext uri="{BB962C8B-B14F-4D97-AF65-F5344CB8AC3E}">
        <p14:creationId xmlns:p14="http://schemas.microsoft.com/office/powerpoint/2010/main" val="211326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C45522A-BCAC-BD1F-8160-488FD8122799}"/>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23E55F3-B81B-321B-34D2-EDE7D6E6E01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5DBACD2-B0FD-ECD1-8518-FF69E80B93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D584D80-0538-48C8-9622-4C8F3441DB34}" type="datetime1">
              <a:rPr lang="en-US"/>
              <a:pPr>
                <a:defRPr/>
              </a:pPr>
              <a:t>10/16/2024</a:t>
            </a:fld>
            <a:endParaRPr lang="en-US"/>
          </a:p>
        </p:txBody>
      </p:sp>
      <p:sp>
        <p:nvSpPr>
          <p:cNvPr id="5" name="Footer Placeholder 4">
            <a:extLst>
              <a:ext uri="{FF2B5EF4-FFF2-40B4-BE49-F238E27FC236}">
                <a16:creationId xmlns:a16="http://schemas.microsoft.com/office/drawing/2014/main" id="{117C313F-89E5-149B-6946-DF20814C10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7DC16C8-18CC-F359-024F-137B7A4FD1FA}"/>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F327595-B443-43DF-ADD4-E2DF2F004CE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sciencedirect.com/science/article/pii/S1567134824001151" TargetMode="External"/><Relationship Id="rId3" Type="http://schemas.openxmlformats.org/officeDocument/2006/relationships/hyperlink" Target="https://wahis.woah.org/#/in-review/5872" TargetMode="External"/><Relationship Id="rId7" Type="http://schemas.openxmlformats.org/officeDocument/2006/relationships/hyperlink" Target="https://cadn.com.vn/quang-tri-tiem-phong-khan-cap-cho-dan-trau-bo-bi-lo-mom-long-mong-post300696.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risingkashmir.com/foot-and-mouth-disease-like-outbreak-hits-cattlein-kargil-highlands/" TargetMode="External"/><Relationship Id="rId5" Type="http://schemas.openxmlformats.org/officeDocument/2006/relationships/hyperlink" Target="https://wahis.woah.org/#/in-review/5866" TargetMode="External"/><Relationship Id="rId4" Type="http://schemas.openxmlformats.org/officeDocument/2006/relationships/hyperlink" Target="https://wahis.woah.org/#/in-review/4368" TargetMode="External"/><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hyperlink" Target="http://empres-i.fao.org/eipws3g/2/obd?idOutbreak=385793&amp;rss=t" TargetMode="External"/><Relationship Id="rId3" Type="http://schemas.openxmlformats.org/officeDocument/2006/relationships/hyperlink" Target="https://wahis.woah.org/#/in-review/5813?fromPage=event-dashboard-url" TargetMode="External"/><Relationship Id="rId7" Type="http://schemas.openxmlformats.org/officeDocument/2006/relationships/hyperlink" Target="https://www.urls.fr/4tacpg" TargetMode="External"/><Relationship Id="rId12"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proagri.co.za/lumpy-skin-disease-outbreak-in-namibia/" TargetMode="External"/><Relationship Id="rId11" Type="http://schemas.openxmlformats.org/officeDocument/2006/relationships/hyperlink" Target="https://www.focustaiwan.tw/society/202408300019" TargetMode="External"/><Relationship Id="rId5" Type="http://schemas.openxmlformats.org/officeDocument/2006/relationships/hyperlink" Target="https://timesofindia.indiatimes.com/city/nashik/lumpy-skin-disease-outbreak-affects-122-cattle-in-nashik-district/articleshow/113826592.cms" TargetMode="External"/><Relationship Id="rId10" Type="http://schemas.openxmlformats.org/officeDocument/2006/relationships/hyperlink" Target="https://www.bangladeshpost.net/posts/outbreak-of-lumpy-skin-disease-in-pabna-worries-farmers-142618" TargetMode="External"/><Relationship Id="rId4" Type="http://schemas.openxmlformats.org/officeDocument/2006/relationships/hyperlink" Target="https://wahis.woah.org/#/in-review/5936" TargetMode="External"/><Relationship Id="rId9" Type="http://schemas.openxmlformats.org/officeDocument/2006/relationships/hyperlink" Target="https://wahis.woah.org/#/in-review/5814%E2%80%8B"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worldscientific.com/doi/10.1142/S1682648524720053"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pubmed.ncbi.nlm.nih.gov/39065076/"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vwa.nl/onderwerpen/blauwtong/documenten/dier/dierziekten/overige-dierziekten/publicaties/index"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sciencedirect.com/science/article/pii/S0167587724001752" TargetMode="External"/><Relationship Id="rId5" Type="http://schemas.openxmlformats.org/officeDocument/2006/relationships/hyperlink" Target="https://www.dutchnews.nl/2024/05/second-vaccine-against-bluetongue-welcomed-by-sheep-farmers/" TargetMode="External"/><Relationship Id="rId4" Type="http://schemas.openxmlformats.org/officeDocument/2006/relationships/hyperlink" Target="https://www.farminguk.com/news/questions-for-uk-as-new-bluetongue-vaccine-approved-in-holland_64601.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ahis.woah.org/#/in-review/5265" TargetMode="External"/><Relationship Id="rId7" Type="http://schemas.openxmlformats.org/officeDocument/2006/relationships/hyperlink" Target="https://www.fli.de/en/news/short-messages/short-message/first-outbreak-of-bluetongue-serotype-3-in-germany-confirmed/"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ahis.woah.org/#/in-review/5274" TargetMode="External"/><Relationship Id="rId5" Type="http://schemas.openxmlformats.org/officeDocument/2006/relationships/hyperlink" Target="https://www.europe1.fr/sante/fievre-catarrhale-plus-dun-millier-dexploitations-touchees-en-belgique-4264193" TargetMode="External"/><Relationship Id="rId10" Type="http://schemas.openxmlformats.org/officeDocument/2006/relationships/hyperlink" Target="https://www.agrarzeitung.de/feedmagazine/feedmagazine-news/bluetongue-disease-now-affecting-the-whole-of-germany-115095" TargetMode="External"/><Relationship Id="rId4" Type="http://schemas.openxmlformats.org/officeDocument/2006/relationships/hyperlink" Target="https://moriskin.sciensano.be/shiny/bluetongue/" TargetMode="External"/><Relationship Id="rId9" Type="http://schemas.openxmlformats.org/officeDocument/2006/relationships/hyperlink" Target="https://www.zdf.de/nachrichten/wissen/blauzungenkrankheit-schaf-rind-virus-mensch-100.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ahis.woah.org/#/in-review/5330"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defra.maps.arcgis.com/apps/webappviewer/index.html?id=514ec88edec74575958d860f0196d2ea" TargetMode="External"/><Relationship Id="rId5" Type="http://schemas.openxmlformats.org/officeDocument/2006/relationships/hyperlink" Target="https://wahis.woah.org/#/in-review/5797" TargetMode="External"/><Relationship Id="rId4" Type="http://schemas.openxmlformats.org/officeDocument/2006/relationships/hyperlink" Target="https://www.gov.uk/government/collections/bluetongue-information-and-guidance-for-livestock-keepers#latest-situatio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oday.rtl.lu/news/luxembourg/a/2239261.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ahis.woah.org/#/in-review/5856" TargetMode="External"/><Relationship Id="rId5" Type="http://schemas.openxmlformats.org/officeDocument/2006/relationships/hyperlink" Target="https://wahis.woah.org/#/in-review/5840" TargetMode="External"/><Relationship Id="rId4" Type="http://schemas.openxmlformats.org/officeDocument/2006/relationships/hyperlink" Target="https://wahis.woah.org/#/in-review/5804"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eldiario.es/extremadura/economia/serotipo-3-lengua-azul-peligroso-extremadura_1_11694676.html" TargetMode="External"/><Relationship Id="rId3" Type="http://schemas.openxmlformats.org/officeDocument/2006/relationships/hyperlink" Target="https://wahis.woah.org/#/in-review/5861" TargetMode="External"/><Relationship Id="rId7" Type="http://schemas.openxmlformats.org/officeDocument/2006/relationships/hyperlink" Target="https://wahis.woah.org/#/in-review/5927"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ahis.woah.org/#/in-review/5871" TargetMode="External"/><Relationship Id="rId5" Type="http://schemas.openxmlformats.org/officeDocument/2006/relationships/hyperlink" Target="https://wahis.woah.org/#/in-review/5877" TargetMode="External"/><Relationship Id="rId4" Type="http://schemas.openxmlformats.org/officeDocument/2006/relationships/hyperlink" Target="https://wahis.woah.org/#/in-review/5869"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mexicobusiness.news/agribusiness/news/mexico-strengthens-central-american-efforts-against-screwworm#:~:text=The%20screwworm%2C%20which%20feeds%20on,powders%20to%20support%20containment%20efforts." TargetMode="External"/><Relationship Id="rId13" Type="http://schemas.openxmlformats.org/officeDocument/2006/relationships/hyperlink" Target="https://wahis.woah.org/#/in-review/5864" TargetMode="External"/><Relationship Id="rId3" Type="http://schemas.openxmlformats.org/officeDocument/2006/relationships/image" Target="../media/image6.png"/><Relationship Id="rId7" Type="http://schemas.openxmlformats.org/officeDocument/2006/relationships/hyperlink" Target="https://proceso.hn/detectan-cuatro-nuevos-casos-de-gusano-barrenador-en-honduras/" TargetMode="External"/><Relationship Id="rId12" Type="http://schemas.openxmlformats.org/officeDocument/2006/relationships/hyperlink" Target="https://ticotimes.net/2024/08/12/increased-rainfall-may-lead-to-surge-in-screwworm-infections-in-costa-rica"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www.copeg.org/" TargetMode="External"/><Relationship Id="rId11" Type="http://schemas.openxmlformats.org/officeDocument/2006/relationships/hyperlink" Target="https://www.nacion.com/economia/agro/casos-de-gusano-barrenador-se-duplican-en-un-mes/WLBYPKQASFD7LJEUE3CR3C2ZYA/story/#:~:text=Por%20Gustavo%20Ortega%2018%20de,las%20autoridades%20de%20salud%20animal." TargetMode="External"/><Relationship Id="rId5" Type="http://schemas.openxmlformats.org/officeDocument/2006/relationships/hyperlink" Target="https://efeverde.com/parasitos-gusano-barrenador-en-humanos/#:~:text=La%20ministra%20de%20Salud%2C%20Mary,una%20%C3%BAlcera%20en%20una%20pierna." TargetMode="External"/><Relationship Id="rId15" Type="http://schemas.openxmlformats.org/officeDocument/2006/relationships/image" Target="../media/image7.png"/><Relationship Id="rId10" Type="http://schemas.openxmlformats.org/officeDocument/2006/relationships/hyperlink" Target="https://republica18.com/ahora/42721-contagios-humanos-gusano-barrenador/" TargetMode="External"/><Relationship Id="rId4" Type="http://schemas.openxmlformats.org/officeDocument/2006/relationships/hyperlink" Target="https://www.plenglish.com/news/2024/02/07/costa-rica-declares-sanitary-emergency-for-animal-parasites/" TargetMode="External"/><Relationship Id="rId9" Type="http://schemas.openxmlformats.org/officeDocument/2006/relationships/hyperlink" Target="https://www.prensa-latina.cu/2024/10/02/alertan-en-panama-sobre-rebrote-epidemico-de-gusano-barrenador/" TargetMode="External"/><Relationship Id="rId14" Type="http://schemas.openxmlformats.org/officeDocument/2006/relationships/hyperlink" Target="https://www.ars.usda.gov/oc/images/photos/k7576-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publicradiotulsa.org/local-regional/2024-08-07/invasive-tick-species-confirmed-in-oklahoma-for-the-first-time"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hyperlink" Target="https://pubmed.ncbi.nlm.nih.gov/3897108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armersjournal.ie/news/news/schmallenberg-disease-circulating-in-some-dairy-herds-department-837898"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hyperlink" Target="https://www.nadis.org.uk/disease-a-z/cattle/schmallenberg-virus-sbv/" TargetMode="External"/><Relationship Id="rId4" Type="http://schemas.openxmlformats.org/officeDocument/2006/relationships/hyperlink" Target="https://www.animalhealthsurveillance.agriculture.gov.ie/currentnews/schmallenbergdiseas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AFF6117-358B-0EF7-6AA1-D39B6C7A57F7}"/>
              </a:ext>
            </a:extLst>
          </p:cNvPr>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a:extLst>
              <a:ext uri="{FF2B5EF4-FFF2-40B4-BE49-F238E27FC236}">
                <a16:creationId xmlns:a16="http://schemas.microsoft.com/office/drawing/2014/main" id="{DD9036C5-EEEE-C0F0-FC48-B634F4D193F6}"/>
              </a:ext>
            </a:extLst>
          </p:cNvPr>
          <p:cNvSpPr>
            <a:spLocks noGrp="1"/>
          </p:cNvSpPr>
          <p:nvPr>
            <p:ph type="subTitle" idx="1"/>
          </p:nvPr>
        </p:nvSpPr>
        <p:spPr>
          <a:xfrm>
            <a:off x="3048000" y="3101975"/>
            <a:ext cx="9144000" cy="1123950"/>
          </a:xfrm>
        </p:spPr>
        <p:txBody>
          <a:bodyPr/>
          <a:lstStyle/>
          <a:p>
            <a:pPr eaLnBrk="1" hangingPunct="1"/>
            <a:r>
              <a:rPr lang="en-CA" altLang="en-US"/>
              <a:t>CEZD – CAHSS Bovine Network Update</a:t>
            </a:r>
          </a:p>
          <a:p>
            <a:pPr eaLnBrk="1" hangingPunct="1"/>
            <a:r>
              <a:rPr lang="en-CA" altLang="en-US"/>
              <a:t>11 October 2024</a:t>
            </a:r>
          </a:p>
        </p:txBody>
      </p:sp>
      <p:sp>
        <p:nvSpPr>
          <p:cNvPr id="14340" name="Slide Number Placeholder 3">
            <a:extLst>
              <a:ext uri="{FF2B5EF4-FFF2-40B4-BE49-F238E27FC236}">
                <a16:creationId xmlns:a16="http://schemas.microsoft.com/office/drawing/2014/main" id="{53981154-E33D-80DB-8C78-F19D4D8FFC19}"/>
              </a:ext>
            </a:extLst>
          </p:cNvPr>
          <p:cNvSpPr>
            <a:spLocks noGrp="1"/>
          </p:cNvSpPr>
          <p:nvPr>
            <p:ph type="sldNum" sz="quarter" idx="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eaLnBrk="0" hangingPunct="0">
              <a:lnSpc>
                <a:spcPct val="100000"/>
              </a:lnSpc>
              <a:spcBef>
                <a:spcPct val="0"/>
              </a:spcBef>
              <a:buFontTx/>
              <a:buNone/>
            </a:pPr>
            <a:fld id="{7AAE1E0A-3D91-40DC-B09B-ABEB7B115F5F}" type="slidenum">
              <a:rPr lang="en-US" altLang="en-US" sz="1200" smtClean="0">
                <a:solidFill>
                  <a:srgbClr val="898989"/>
                </a:solidFill>
              </a:rPr>
              <a:pPr algn="l" eaLnBrk="0" hangingPunct="0">
                <a:lnSpc>
                  <a:spcPct val="100000"/>
                </a:lnSpc>
                <a:spcBef>
                  <a:spcPct val="0"/>
                </a:spcBef>
                <a:buFontTx/>
                <a:buNone/>
              </a:pPr>
              <a:t>1</a:t>
            </a:fld>
            <a:endParaRPr lang="en-US" altLang="en-US" sz="1200">
              <a:solidFill>
                <a:srgbClr val="898989"/>
              </a:solidFill>
            </a:endParaRPr>
          </a:p>
        </p:txBody>
      </p:sp>
      <p:sp>
        <p:nvSpPr>
          <p:cNvPr id="14341" name="TextBox 4">
            <a:extLst>
              <a:ext uri="{FF2B5EF4-FFF2-40B4-BE49-F238E27FC236}">
                <a16:creationId xmlns:a16="http://schemas.microsoft.com/office/drawing/2014/main" id="{88C22C88-0696-6E62-DAD8-8EBB5B85DD58}"/>
              </a:ext>
            </a:extLst>
          </p:cNvPr>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089739-64B6-35B9-483A-EBCD567177D8}"/>
              </a:ext>
            </a:extLst>
          </p:cNvPr>
          <p:cNvSpPr>
            <a:spLocks noGrp="1"/>
          </p:cNvSpPr>
          <p:nvPr>
            <p:ph type="title"/>
          </p:nvPr>
        </p:nvSpPr>
        <p:spPr>
          <a:xfrm>
            <a:off x="122238" y="20638"/>
            <a:ext cx="10515600" cy="1325562"/>
          </a:xfrm>
        </p:spPr>
        <p:txBody>
          <a:bodyPr/>
          <a:lstStyle/>
          <a:p>
            <a:pPr>
              <a:defRPr/>
            </a:pPr>
            <a:r>
              <a:rPr lang="en-US" sz="3200" dirty="0"/>
              <a:t>Foot and Mouth Disease</a:t>
            </a:r>
            <a:endParaRPr lang="en-CA" sz="3200" dirty="0"/>
          </a:p>
        </p:txBody>
      </p:sp>
      <p:sp>
        <p:nvSpPr>
          <p:cNvPr id="32771" name="Content Placeholder 9">
            <a:extLst>
              <a:ext uri="{FF2B5EF4-FFF2-40B4-BE49-F238E27FC236}">
                <a16:creationId xmlns:a16="http://schemas.microsoft.com/office/drawing/2014/main" id="{94E13B55-0C70-1667-E4AC-BE1C79EA0F29}"/>
              </a:ext>
            </a:extLst>
          </p:cNvPr>
          <p:cNvSpPr>
            <a:spLocks noGrp="1"/>
          </p:cNvSpPr>
          <p:nvPr>
            <p:ph sz="half" idx="1"/>
          </p:nvPr>
        </p:nvSpPr>
        <p:spPr>
          <a:xfrm>
            <a:off x="461963" y="1230313"/>
            <a:ext cx="11415712" cy="4962525"/>
          </a:xfrm>
        </p:spPr>
        <p:txBody>
          <a:bodyPr/>
          <a:lstStyle/>
          <a:p>
            <a:pPr>
              <a:defRPr/>
            </a:pPr>
            <a:r>
              <a:rPr lang="en-US" altLang="en-US" dirty="0"/>
              <a:t>Countries reporting FMD outbreaks: </a:t>
            </a:r>
            <a:r>
              <a:rPr lang="en-US" altLang="en-US" dirty="0" err="1">
                <a:hlinkClick r:id="rId3"/>
              </a:rPr>
              <a:t>Turkiye</a:t>
            </a:r>
            <a:r>
              <a:rPr lang="en-US" altLang="en-US" dirty="0"/>
              <a:t>(A), </a:t>
            </a:r>
            <a:r>
              <a:rPr lang="en-US" altLang="en-US" dirty="0">
                <a:hlinkClick r:id="rId4"/>
              </a:rPr>
              <a:t>South Africa</a:t>
            </a:r>
            <a:r>
              <a:rPr lang="en-US" altLang="en-US" dirty="0"/>
              <a:t>(SAT3), </a:t>
            </a:r>
            <a:r>
              <a:rPr lang="en-US" altLang="en-US" dirty="0">
                <a:hlinkClick r:id="rId5"/>
              </a:rPr>
              <a:t>Mozambique</a:t>
            </a:r>
            <a:r>
              <a:rPr lang="en-US" altLang="en-US" dirty="0"/>
              <a:t>(SAT1), </a:t>
            </a:r>
            <a:r>
              <a:rPr lang="en-US" altLang="en-US" dirty="0">
                <a:hlinkClick r:id="rId6"/>
              </a:rPr>
              <a:t>India</a:t>
            </a:r>
            <a:r>
              <a:rPr lang="en-US" altLang="en-US" dirty="0"/>
              <a:t>, and </a:t>
            </a:r>
            <a:r>
              <a:rPr lang="en-US" altLang="en-US" dirty="0">
                <a:hlinkClick r:id="rId7"/>
              </a:rPr>
              <a:t>Vietnam</a:t>
            </a:r>
            <a:endParaRPr lang="en-US" altLang="en-US" dirty="0"/>
          </a:p>
          <a:p>
            <a:pPr marL="0" indent="0">
              <a:buFont typeface="Arial" panose="020B0604020202020204" pitchFamily="34" charset="0"/>
              <a:buNone/>
              <a:defRPr/>
            </a:pPr>
            <a:endParaRPr lang="en-CA" sz="2000" dirty="0">
              <a:solidFill>
                <a:srgbClr val="1F1F1F"/>
              </a:solidFill>
              <a:latin typeface="ElsevierGulliver"/>
            </a:endParaRPr>
          </a:p>
          <a:p>
            <a:pPr marL="0" indent="0">
              <a:buFont typeface="Arial" panose="020B0604020202020204" pitchFamily="34" charset="0"/>
              <a:buNone/>
              <a:defRPr/>
            </a:pPr>
            <a:endParaRPr lang="en-CA" sz="2000" dirty="0">
              <a:solidFill>
                <a:srgbClr val="1F1F1F"/>
              </a:solidFill>
              <a:latin typeface="ElsevierGulliver"/>
            </a:endParaRPr>
          </a:p>
          <a:p>
            <a:pPr marL="0" indent="0">
              <a:buFont typeface="Arial" panose="020B0604020202020204" pitchFamily="34" charset="0"/>
              <a:buNone/>
              <a:defRPr/>
            </a:pPr>
            <a:r>
              <a:rPr lang="en-CA" sz="2400" dirty="0">
                <a:solidFill>
                  <a:srgbClr val="1F1F1F"/>
                </a:solidFill>
                <a:latin typeface="ElsevierGulliver"/>
              </a:rPr>
              <a:t>Scientific Finding: </a:t>
            </a:r>
            <a:r>
              <a:rPr lang="en-CA" sz="2400" b="1" dirty="0">
                <a:solidFill>
                  <a:srgbClr val="1F1F1F"/>
                </a:solidFill>
                <a:latin typeface="ElsevierGulliver"/>
                <a:hlinkClick r:id="rId8"/>
              </a:rPr>
              <a:t>Multiple incursions of foot-and-mouth disease virus serotype O into the Republic of Korea between 2010 and 2019</a:t>
            </a:r>
            <a:endParaRPr lang="en-CA" sz="2400" b="1" dirty="0">
              <a:solidFill>
                <a:srgbClr val="1F1F1F"/>
              </a:solidFill>
              <a:latin typeface="ElsevierGulliver"/>
            </a:endParaRPr>
          </a:p>
          <a:p>
            <a:pPr>
              <a:defRPr/>
            </a:pPr>
            <a:endParaRPr lang="en-US" altLang="en-US" dirty="0"/>
          </a:p>
        </p:txBody>
      </p:sp>
      <p:sp>
        <p:nvSpPr>
          <p:cNvPr id="32772" name="Rectangle 2">
            <a:extLst>
              <a:ext uri="{FF2B5EF4-FFF2-40B4-BE49-F238E27FC236}">
                <a16:creationId xmlns:a16="http://schemas.microsoft.com/office/drawing/2014/main" id="{78E00AFD-768D-B435-BBEF-0E2D7279D20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2773" name="Rectangle 7">
            <a:extLst>
              <a:ext uri="{FF2B5EF4-FFF2-40B4-BE49-F238E27FC236}">
                <a16:creationId xmlns:a16="http://schemas.microsoft.com/office/drawing/2014/main" id="{85AA8F48-639A-7E1D-31B8-A9D59CB5218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2774" name="Rectangle 8">
            <a:extLst>
              <a:ext uri="{FF2B5EF4-FFF2-40B4-BE49-F238E27FC236}">
                <a16:creationId xmlns:a16="http://schemas.microsoft.com/office/drawing/2014/main" id="{818D0C83-7F8B-E884-223A-35213BA48854}"/>
              </a:ext>
            </a:extLst>
          </p:cNvPr>
          <p:cNvSpPr>
            <a:spLocks noChangeArrowheads="1"/>
          </p:cNvSpPr>
          <p:nvPr/>
        </p:nvSpPr>
        <p:spPr bwMode="auto">
          <a:xfrm>
            <a:off x="574675" y="4144963"/>
            <a:ext cx="24534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2775" name="TextBox 6">
            <a:extLst>
              <a:ext uri="{FF2B5EF4-FFF2-40B4-BE49-F238E27FC236}">
                <a16:creationId xmlns:a16="http://schemas.microsoft.com/office/drawing/2014/main" id="{D1E33315-0BB5-3752-0728-E478AD92C20B}"/>
              </a:ext>
            </a:extLst>
          </p:cNvPr>
          <p:cNvSpPr txBox="1">
            <a:spLocks noChangeArrowheads="1"/>
          </p:cNvSpPr>
          <p:nvPr/>
        </p:nvSpPr>
        <p:spPr bwMode="auto">
          <a:xfrm>
            <a:off x="574675" y="6362700"/>
            <a:ext cx="3916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a:t>KIWI FMD Signals June 2016 - October 2024</a:t>
            </a:r>
          </a:p>
        </p:txBody>
      </p:sp>
      <p:pic>
        <p:nvPicPr>
          <p:cNvPr id="32776" name="Picture 2">
            <a:extLst>
              <a:ext uri="{FF2B5EF4-FFF2-40B4-BE49-F238E27FC236}">
                <a16:creationId xmlns:a16="http://schemas.microsoft.com/office/drawing/2014/main" id="{DE85611B-F0B3-6098-4CB9-2B25764BDE8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4375" y="3724275"/>
            <a:ext cx="10763250" cy="25415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6A1BE-578C-2047-BBB3-8ED4233320B5}"/>
              </a:ext>
            </a:extLst>
          </p:cNvPr>
          <p:cNvSpPr>
            <a:spLocks noGrp="1"/>
          </p:cNvSpPr>
          <p:nvPr>
            <p:ph type="title"/>
          </p:nvPr>
        </p:nvSpPr>
        <p:spPr>
          <a:xfrm>
            <a:off x="122238" y="20638"/>
            <a:ext cx="10515600" cy="1325562"/>
          </a:xfrm>
        </p:spPr>
        <p:txBody>
          <a:bodyPr/>
          <a:lstStyle/>
          <a:p>
            <a:pPr>
              <a:defRPr/>
            </a:pPr>
            <a:r>
              <a:rPr lang="en-US" sz="3200" dirty="0"/>
              <a:t>Lumpy Skin Disease</a:t>
            </a:r>
            <a:endParaRPr lang="en-CA" sz="3200" dirty="0"/>
          </a:p>
        </p:txBody>
      </p:sp>
      <p:sp>
        <p:nvSpPr>
          <p:cNvPr id="36867" name="Content Placeholder 9">
            <a:extLst>
              <a:ext uri="{FF2B5EF4-FFF2-40B4-BE49-F238E27FC236}">
                <a16:creationId xmlns:a16="http://schemas.microsoft.com/office/drawing/2014/main" id="{A440A90E-A4F5-9EC5-7F37-3DC1B1867759}"/>
              </a:ext>
            </a:extLst>
          </p:cNvPr>
          <p:cNvSpPr>
            <a:spLocks noGrp="1"/>
          </p:cNvSpPr>
          <p:nvPr>
            <p:ph sz="half" idx="1"/>
          </p:nvPr>
        </p:nvSpPr>
        <p:spPr>
          <a:xfrm>
            <a:off x="461963" y="969963"/>
            <a:ext cx="11607799" cy="5222875"/>
          </a:xfrm>
        </p:spPr>
        <p:txBody>
          <a:bodyPr/>
          <a:lstStyle/>
          <a:p>
            <a:pPr marL="0" indent="0">
              <a:buFont typeface="Arial" panose="020B0604020202020204" pitchFamily="34" charset="0"/>
              <a:buNone/>
              <a:defRPr/>
            </a:pPr>
            <a:r>
              <a:rPr lang="en-US" altLang="en-US" dirty="0"/>
              <a:t>Countries that have reported cases of LSD: </a:t>
            </a:r>
          </a:p>
          <a:p>
            <a:pPr>
              <a:defRPr/>
            </a:pPr>
            <a:r>
              <a:rPr lang="en-US" altLang="en-US" dirty="0">
                <a:hlinkClick r:id="rId3"/>
              </a:rPr>
              <a:t>South Korea</a:t>
            </a:r>
            <a:r>
              <a:rPr lang="en-US" altLang="en-US" dirty="0"/>
              <a:t> – recurrence Aug 2024, total # of outbreaks 8</a:t>
            </a:r>
          </a:p>
          <a:p>
            <a:pPr>
              <a:defRPr/>
            </a:pPr>
            <a:r>
              <a:rPr lang="en-US" altLang="en-US" dirty="0">
                <a:hlinkClick r:id="rId4"/>
              </a:rPr>
              <a:t>Algeria</a:t>
            </a:r>
            <a:r>
              <a:rPr lang="en-US" altLang="en-US" dirty="0"/>
              <a:t> – now reported to WOAH – 10 outbreaks in the north of the country</a:t>
            </a:r>
          </a:p>
          <a:p>
            <a:pPr>
              <a:defRPr/>
            </a:pPr>
            <a:r>
              <a:rPr lang="en-US" altLang="en-US" dirty="0"/>
              <a:t>Others: </a:t>
            </a:r>
            <a:r>
              <a:rPr lang="en-US" altLang="en-US" dirty="0">
                <a:hlinkClick r:id="rId5"/>
              </a:rPr>
              <a:t>India</a:t>
            </a:r>
            <a:r>
              <a:rPr lang="en-US" altLang="en-US" dirty="0"/>
              <a:t>, </a:t>
            </a:r>
            <a:r>
              <a:rPr lang="en-US" altLang="en-US" dirty="0">
                <a:hlinkClick r:id="rId6"/>
              </a:rPr>
              <a:t>Namibia</a:t>
            </a:r>
            <a:r>
              <a:rPr lang="en-US" altLang="en-US" dirty="0"/>
              <a:t>, </a:t>
            </a:r>
            <a:r>
              <a:rPr lang="en-US" altLang="en-US" dirty="0">
                <a:hlinkClick r:id="rId7"/>
              </a:rPr>
              <a:t>Libya</a:t>
            </a:r>
            <a:r>
              <a:rPr lang="en-US" altLang="en-US" dirty="0"/>
              <a:t>, </a:t>
            </a:r>
            <a:r>
              <a:rPr lang="en-US" altLang="en-US" dirty="0">
                <a:hlinkClick r:id="rId8"/>
              </a:rPr>
              <a:t>Thailand</a:t>
            </a:r>
            <a:r>
              <a:rPr lang="en-US" altLang="en-US" dirty="0"/>
              <a:t>, </a:t>
            </a:r>
            <a:r>
              <a:rPr lang="en-US" altLang="en-US" dirty="0">
                <a:hlinkClick r:id="rId9"/>
              </a:rPr>
              <a:t>Tunisia</a:t>
            </a:r>
            <a:r>
              <a:rPr lang="en-US" altLang="en-US" dirty="0"/>
              <a:t>, </a:t>
            </a:r>
            <a:r>
              <a:rPr lang="en-US" altLang="en-US" dirty="0">
                <a:hlinkClick r:id="rId10"/>
              </a:rPr>
              <a:t>Bangladesh</a:t>
            </a:r>
            <a:r>
              <a:rPr lang="en-US" altLang="en-US" dirty="0"/>
              <a:t>, </a:t>
            </a:r>
            <a:r>
              <a:rPr lang="en-US" altLang="en-US" dirty="0">
                <a:hlinkClick r:id="rId11"/>
              </a:rPr>
              <a:t>Taiwan</a:t>
            </a:r>
            <a:endParaRPr lang="en-US" altLang="en-US" dirty="0"/>
          </a:p>
          <a:p>
            <a:pPr marL="0" indent="0">
              <a:buFont typeface="Arial" panose="020B0604020202020204" pitchFamily="34" charset="0"/>
              <a:buNone/>
              <a:defRPr/>
            </a:pPr>
            <a:endParaRPr lang="en-CA" altLang="en-US" dirty="0">
              <a:highlight>
                <a:srgbClr val="FFFF00"/>
              </a:highlight>
            </a:endParaRPr>
          </a:p>
          <a:p>
            <a:pPr lvl="1">
              <a:defRPr/>
            </a:pPr>
            <a:endParaRPr lang="en-US" altLang="en-US" dirty="0"/>
          </a:p>
          <a:p>
            <a:pPr>
              <a:defRPr/>
            </a:pPr>
            <a:endParaRPr lang="en-US" altLang="en-US" dirty="0"/>
          </a:p>
          <a:p>
            <a:pPr>
              <a:defRPr/>
            </a:pPr>
            <a:endParaRPr lang="en-US" altLang="en-US" dirty="0"/>
          </a:p>
          <a:p>
            <a:pPr>
              <a:defRPr/>
            </a:pPr>
            <a:endParaRPr lang="en-US" altLang="en-US" dirty="0"/>
          </a:p>
        </p:txBody>
      </p:sp>
      <p:sp>
        <p:nvSpPr>
          <p:cNvPr id="34820" name="Rectangle 2">
            <a:extLst>
              <a:ext uri="{FF2B5EF4-FFF2-40B4-BE49-F238E27FC236}">
                <a16:creationId xmlns:a16="http://schemas.microsoft.com/office/drawing/2014/main" id="{CBB3C0A8-112D-0CF3-5426-B7269CF05B7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4821" name="Rectangle 7">
            <a:extLst>
              <a:ext uri="{FF2B5EF4-FFF2-40B4-BE49-F238E27FC236}">
                <a16:creationId xmlns:a16="http://schemas.microsoft.com/office/drawing/2014/main" id="{E2863C86-EA69-8585-138F-C31D8E18572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4822" name="Rectangle 8">
            <a:extLst>
              <a:ext uri="{FF2B5EF4-FFF2-40B4-BE49-F238E27FC236}">
                <a16:creationId xmlns:a16="http://schemas.microsoft.com/office/drawing/2014/main" id="{30E2BDD3-5253-1A75-6E4B-F1E001030660}"/>
              </a:ext>
            </a:extLst>
          </p:cNvPr>
          <p:cNvSpPr>
            <a:spLocks noChangeArrowheads="1"/>
          </p:cNvSpPr>
          <p:nvPr/>
        </p:nvSpPr>
        <p:spPr bwMode="auto">
          <a:xfrm>
            <a:off x="574675" y="4144963"/>
            <a:ext cx="24534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4823" name="TextBox 6">
            <a:extLst>
              <a:ext uri="{FF2B5EF4-FFF2-40B4-BE49-F238E27FC236}">
                <a16:creationId xmlns:a16="http://schemas.microsoft.com/office/drawing/2014/main" id="{1CAB0B53-14A6-3BF0-0DBB-F1051FC62E6F}"/>
              </a:ext>
            </a:extLst>
          </p:cNvPr>
          <p:cNvSpPr txBox="1">
            <a:spLocks noChangeArrowheads="1"/>
          </p:cNvSpPr>
          <p:nvPr/>
        </p:nvSpPr>
        <p:spPr bwMode="auto">
          <a:xfrm>
            <a:off x="274638" y="6405563"/>
            <a:ext cx="3916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a:t>KIWI LSD Signals May 2015 - October 2024</a:t>
            </a:r>
          </a:p>
        </p:txBody>
      </p:sp>
      <p:pic>
        <p:nvPicPr>
          <p:cNvPr id="34824" name="Picture 2">
            <a:extLst>
              <a:ext uri="{FF2B5EF4-FFF2-40B4-BE49-F238E27FC236}">
                <a16:creationId xmlns:a16="http://schemas.microsoft.com/office/drawing/2014/main" id="{4F1E80DA-70E8-9A2B-6D35-68D08504F078}"/>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75" y="3781425"/>
            <a:ext cx="11712575" cy="25558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BE86B-42EE-4689-841A-413885873581}"/>
              </a:ext>
            </a:extLst>
          </p:cNvPr>
          <p:cNvSpPr>
            <a:spLocks noGrp="1"/>
          </p:cNvSpPr>
          <p:nvPr>
            <p:ph type="title"/>
          </p:nvPr>
        </p:nvSpPr>
        <p:spPr>
          <a:xfrm>
            <a:off x="304800" y="103188"/>
            <a:ext cx="10515600" cy="1325562"/>
          </a:xfrm>
        </p:spPr>
        <p:txBody>
          <a:bodyPr/>
          <a:lstStyle/>
          <a:p>
            <a:pPr>
              <a:defRPr/>
            </a:pPr>
            <a:r>
              <a:rPr lang="en-CA" sz="3200" dirty="0"/>
              <a:t>Scientific Findings</a:t>
            </a:r>
          </a:p>
        </p:txBody>
      </p:sp>
      <p:sp>
        <p:nvSpPr>
          <p:cNvPr id="36867" name="Text Placeholder 5">
            <a:extLst>
              <a:ext uri="{FF2B5EF4-FFF2-40B4-BE49-F238E27FC236}">
                <a16:creationId xmlns:a16="http://schemas.microsoft.com/office/drawing/2014/main" id="{9801D537-4446-508C-6967-10AE8C48CEBC}"/>
              </a:ext>
            </a:extLst>
          </p:cNvPr>
          <p:cNvSpPr>
            <a:spLocks noGrp="1"/>
          </p:cNvSpPr>
          <p:nvPr>
            <p:ph type="body" sz="quarter" idx="13"/>
          </p:nvPr>
        </p:nvSpPr>
        <p:spPr>
          <a:xfrm>
            <a:off x="534988" y="1133475"/>
            <a:ext cx="10772775" cy="5067300"/>
          </a:xfrm>
        </p:spPr>
        <p:txBody>
          <a:bodyPr/>
          <a:lstStyle/>
          <a:p>
            <a:r>
              <a:rPr lang="en-CA" altLang="en-US" sz="2400">
                <a:cs typeface="Calibri" panose="020F0502020204030204" pitchFamily="34" charset="0"/>
                <a:hlinkClick r:id="rId3"/>
              </a:rPr>
              <a:t>Case Report: A Sporadic Bovine Papular Stomatitis Virus Infection In Dairy Calves In South Taiwan</a:t>
            </a:r>
            <a:endParaRPr lang="en-CA" altLang="en-US" sz="2400">
              <a:cs typeface="Calibri" panose="020F0502020204030204" pitchFamily="34" charset="0"/>
            </a:endParaRPr>
          </a:p>
          <a:p>
            <a:r>
              <a:rPr lang="en-CA" altLang="en-US" sz="2400">
                <a:cs typeface="Calibri" panose="020F0502020204030204" pitchFamily="34" charset="0"/>
                <a:hlinkClick r:id="rId4"/>
              </a:rPr>
              <a:t>Arthropod-Borne Viruses of Human and Animal Importance: Overwintering in Temperate Regions of Europe during an Era of Climate Change</a:t>
            </a:r>
            <a:endParaRPr lang="en-CA" altLang="en-US" sz="2400">
              <a:cs typeface="Calibri" panose="020F0502020204030204" pitchFamily="34" charset="0"/>
            </a:endParaRPr>
          </a:p>
        </p:txBody>
      </p:sp>
      <p:sp>
        <p:nvSpPr>
          <p:cNvPr id="36868" name="Slide Number Placeholder 4">
            <a:extLst>
              <a:ext uri="{FF2B5EF4-FFF2-40B4-BE49-F238E27FC236}">
                <a16:creationId xmlns:a16="http://schemas.microsoft.com/office/drawing/2014/main" id="{B242ABEE-7E79-E65A-4AA6-D9E6BF2BFF88}"/>
              </a:ext>
            </a:extLst>
          </p:cNvPr>
          <p:cNvSpPr>
            <a:spLocks noGrp="1" noChangeArrowheads="1"/>
          </p:cNvSpPr>
          <p:nvPr>
            <p:ph type="sldNum" sz="quarter" idx="1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99399BA-9EE9-4390-8876-9FB30E1731E3}" type="slidenum">
              <a:rPr lang="en-US" altLang="en-US" sz="1200" smtClean="0">
                <a:solidFill>
                  <a:srgbClr val="898989"/>
                </a:solidFill>
              </a:rPr>
              <a:pPr>
                <a:lnSpc>
                  <a:spcPct val="100000"/>
                </a:lnSpc>
                <a:spcBef>
                  <a:spcPct val="0"/>
                </a:spcBef>
                <a:buFontTx/>
                <a:buNone/>
              </a:pPr>
              <a:t>12</a:t>
            </a:fld>
            <a:endParaRPr lang="en-US" altLang="en-US" sz="1200">
              <a:solidFill>
                <a:srgbClr val="898989"/>
              </a:solidFill>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08A991-251F-CD45-7BD8-41D1D4B114B9}"/>
              </a:ext>
            </a:extLst>
          </p:cNvPr>
          <p:cNvSpPr>
            <a:spLocks noGrp="1"/>
          </p:cNvSpPr>
          <p:nvPr>
            <p:ph type="title"/>
          </p:nvPr>
        </p:nvSpPr>
        <p:spPr>
          <a:xfrm>
            <a:off x="130175" y="-182563"/>
            <a:ext cx="10515600" cy="1325563"/>
          </a:xfrm>
        </p:spPr>
        <p:txBody>
          <a:bodyPr/>
          <a:lstStyle/>
          <a:p>
            <a:pPr>
              <a:defRPr/>
            </a:pPr>
            <a:r>
              <a:rPr lang="en-US" sz="3200" dirty="0"/>
              <a:t>Bluetongue virus (BTV-3) in Europe</a:t>
            </a:r>
            <a:endParaRPr lang="en-CA" sz="3200" dirty="0"/>
          </a:p>
        </p:txBody>
      </p:sp>
      <p:sp>
        <p:nvSpPr>
          <p:cNvPr id="18435" name="Content Placeholder 9">
            <a:extLst>
              <a:ext uri="{FF2B5EF4-FFF2-40B4-BE49-F238E27FC236}">
                <a16:creationId xmlns:a16="http://schemas.microsoft.com/office/drawing/2014/main" id="{5E46C277-495A-B957-9831-ECBE1F9C71DF}"/>
              </a:ext>
            </a:extLst>
          </p:cNvPr>
          <p:cNvSpPr>
            <a:spLocks noGrp="1"/>
          </p:cNvSpPr>
          <p:nvPr>
            <p:ph sz="half" idx="1"/>
          </p:nvPr>
        </p:nvSpPr>
        <p:spPr>
          <a:xfrm>
            <a:off x="344488" y="860425"/>
            <a:ext cx="7078662" cy="5675313"/>
          </a:xfrm>
        </p:spPr>
        <p:txBody>
          <a:bodyPr/>
          <a:lstStyle/>
          <a:p>
            <a:pPr marL="0" indent="0">
              <a:buFont typeface="Arial" panose="020B0604020202020204" pitchFamily="34" charset="0"/>
              <a:buNone/>
              <a:defRPr/>
            </a:pPr>
            <a:r>
              <a:rPr lang="en-CA" altLang="en-US" b="1" dirty="0"/>
              <a:t>Netherlands</a:t>
            </a:r>
          </a:p>
          <a:p>
            <a:pPr>
              <a:defRPr/>
            </a:pPr>
            <a:r>
              <a:rPr lang="en-CA" altLang="en-US" dirty="0"/>
              <a:t>First reported Sept 5, 2023</a:t>
            </a:r>
          </a:p>
          <a:p>
            <a:pPr>
              <a:defRPr/>
            </a:pPr>
            <a:r>
              <a:rPr lang="en-CA" altLang="en-US" dirty="0"/>
              <a:t>Most </a:t>
            </a:r>
            <a:r>
              <a:rPr lang="en-CA" altLang="en-US" dirty="0">
                <a:hlinkClick r:id="rId3"/>
              </a:rPr>
              <a:t>recent reports</a:t>
            </a:r>
            <a:endParaRPr lang="en-CA" altLang="en-US" dirty="0"/>
          </a:p>
          <a:p>
            <a:pPr lvl="1">
              <a:defRPr/>
            </a:pPr>
            <a:r>
              <a:rPr lang="en-CA" altLang="en-US" dirty="0"/>
              <a:t>PCR BTV-3 positives – 6856</a:t>
            </a:r>
          </a:p>
          <a:p>
            <a:pPr lvl="1">
              <a:defRPr/>
            </a:pPr>
            <a:r>
              <a:rPr lang="en-CA" altLang="en-US" dirty="0"/>
              <a:t>Clinically positive - 2085 (no PCR)</a:t>
            </a:r>
          </a:p>
          <a:p>
            <a:pPr lvl="1">
              <a:defRPr/>
            </a:pPr>
            <a:r>
              <a:rPr lang="en-CA" altLang="en-US" dirty="0"/>
              <a:t>Spread through entire country, all 12 provinces</a:t>
            </a:r>
          </a:p>
          <a:p>
            <a:pPr>
              <a:defRPr/>
            </a:pPr>
            <a:r>
              <a:rPr lang="en-CA" altLang="en-US" dirty="0"/>
              <a:t>Cases in cattle and sheep</a:t>
            </a:r>
          </a:p>
          <a:p>
            <a:pPr>
              <a:defRPr/>
            </a:pPr>
            <a:r>
              <a:rPr lang="en-CA" altLang="en-US" dirty="0"/>
              <a:t>Two vaccines for BTV-3 now available</a:t>
            </a:r>
          </a:p>
          <a:p>
            <a:pPr lvl="1">
              <a:defRPr/>
            </a:pPr>
            <a:r>
              <a:rPr lang="en-CA" altLang="en-US" dirty="0">
                <a:hlinkClick r:id="rId4"/>
              </a:rPr>
              <a:t>Spanish</a:t>
            </a:r>
            <a:r>
              <a:rPr lang="en-CA" altLang="en-US" dirty="0"/>
              <a:t> and </a:t>
            </a:r>
            <a:r>
              <a:rPr lang="en-CA" altLang="en-US" dirty="0">
                <a:hlinkClick r:id="rId5"/>
              </a:rPr>
              <a:t>German</a:t>
            </a:r>
            <a:endParaRPr lang="en-CA" altLang="en-US" dirty="0"/>
          </a:p>
          <a:p>
            <a:pPr>
              <a:defRPr/>
            </a:pPr>
            <a:r>
              <a:rPr lang="en-CA" dirty="0">
                <a:solidFill>
                  <a:srgbClr val="1F1F1F"/>
                </a:solidFill>
                <a:latin typeface="ElsevierGulliver"/>
                <a:hlinkClick r:id="rId6"/>
              </a:rPr>
              <a:t>The impact of the bluetongue serotype 3 outbreak on sheep and goat mortality in the Netherlands in 2023</a:t>
            </a:r>
            <a:endParaRPr lang="en-CA" dirty="0">
              <a:solidFill>
                <a:srgbClr val="1F1F1F"/>
              </a:solidFill>
              <a:latin typeface="ElsevierGulliver"/>
            </a:endParaRPr>
          </a:p>
          <a:p>
            <a:pPr marL="0" indent="0">
              <a:buFont typeface="Arial" panose="020B0604020202020204" pitchFamily="34" charset="0"/>
              <a:buNone/>
              <a:defRPr/>
            </a:pPr>
            <a:endParaRPr lang="en-CA" altLang="en-US" dirty="0"/>
          </a:p>
          <a:p>
            <a:pPr>
              <a:defRPr/>
            </a:pPr>
            <a:endParaRPr lang="en-CA" altLang="en-US" dirty="0"/>
          </a:p>
          <a:p>
            <a:pPr>
              <a:defRPr/>
            </a:pPr>
            <a:endParaRPr lang="en-CA" altLang="en-US" dirty="0"/>
          </a:p>
          <a:p>
            <a:pPr lvl="1">
              <a:defRPr/>
            </a:pPr>
            <a:endParaRPr lang="en-CA" altLang="en-US" dirty="0"/>
          </a:p>
        </p:txBody>
      </p:sp>
      <p:pic>
        <p:nvPicPr>
          <p:cNvPr id="16388" name="Picture 4">
            <a:extLst>
              <a:ext uri="{FF2B5EF4-FFF2-40B4-BE49-F238E27FC236}">
                <a16:creationId xmlns:a16="http://schemas.microsoft.com/office/drawing/2014/main" id="{E1F8209A-842C-4327-4663-6E9096F4FC0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88213" y="293688"/>
            <a:ext cx="4703762" cy="6270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6DA7CB-2304-AC7D-3378-50E743CC9127}"/>
              </a:ext>
            </a:extLst>
          </p:cNvPr>
          <p:cNvSpPr>
            <a:spLocks noGrp="1"/>
          </p:cNvSpPr>
          <p:nvPr>
            <p:ph type="title"/>
          </p:nvPr>
        </p:nvSpPr>
        <p:spPr>
          <a:xfrm>
            <a:off x="487363" y="0"/>
            <a:ext cx="10515600" cy="1325563"/>
          </a:xfrm>
        </p:spPr>
        <p:txBody>
          <a:bodyPr/>
          <a:lstStyle/>
          <a:p>
            <a:pPr>
              <a:defRPr/>
            </a:pPr>
            <a:r>
              <a:rPr lang="en-US" sz="3200" dirty="0"/>
              <a:t>Bluetongue virus (BTV-3) in Europe</a:t>
            </a:r>
            <a:endParaRPr lang="en-CA" sz="3200" dirty="0"/>
          </a:p>
        </p:txBody>
      </p:sp>
      <p:sp>
        <p:nvSpPr>
          <p:cNvPr id="18435" name="Rectangle 2">
            <a:extLst>
              <a:ext uri="{FF2B5EF4-FFF2-40B4-BE49-F238E27FC236}">
                <a16:creationId xmlns:a16="http://schemas.microsoft.com/office/drawing/2014/main" id="{AD745EFD-5C72-B546-685C-1143A1041958}"/>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8" name="Content Placeholder 9">
            <a:extLst>
              <a:ext uri="{FF2B5EF4-FFF2-40B4-BE49-F238E27FC236}">
                <a16:creationId xmlns:a16="http://schemas.microsoft.com/office/drawing/2014/main" id="{B4786366-5481-1CC6-1027-4B901EFFD05B}"/>
              </a:ext>
            </a:extLst>
          </p:cNvPr>
          <p:cNvSpPr>
            <a:spLocks noGrp="1"/>
          </p:cNvSpPr>
          <p:nvPr>
            <p:ph sz="half" idx="1"/>
          </p:nvPr>
        </p:nvSpPr>
        <p:spPr>
          <a:xfrm>
            <a:off x="660400" y="998538"/>
            <a:ext cx="7073900" cy="4683125"/>
          </a:xfrm>
        </p:spPr>
        <p:txBody>
          <a:bodyPr/>
          <a:lstStyle/>
          <a:p>
            <a:pPr marL="0" indent="0">
              <a:buFont typeface="Arial" panose="020B0604020202020204" pitchFamily="34" charset="0"/>
              <a:buNone/>
              <a:defRPr/>
            </a:pPr>
            <a:r>
              <a:rPr lang="en-CA" altLang="en-US" b="1" dirty="0">
                <a:hlinkClick r:id="rId3"/>
              </a:rPr>
              <a:t>Belgium</a:t>
            </a:r>
            <a:endParaRPr lang="en-CA" altLang="en-US" dirty="0"/>
          </a:p>
          <a:p>
            <a:pPr>
              <a:defRPr/>
            </a:pPr>
            <a:r>
              <a:rPr lang="en-CA" altLang="en-US" dirty="0"/>
              <a:t>October 10, 2023 case of BTV-3 in sheep in </a:t>
            </a:r>
            <a:r>
              <a:rPr lang="en-CA" altLang="en-US" dirty="0" err="1">
                <a:hlinkClick r:id="rId3"/>
              </a:rPr>
              <a:t>Merksplas</a:t>
            </a:r>
            <a:endParaRPr lang="en-CA" altLang="en-US" dirty="0"/>
          </a:p>
          <a:p>
            <a:pPr>
              <a:defRPr/>
            </a:pPr>
            <a:r>
              <a:rPr lang="en-CA" altLang="en-US" dirty="0">
                <a:hlinkClick r:id="rId4"/>
              </a:rPr>
              <a:t>Dashboard</a:t>
            </a:r>
            <a:r>
              <a:rPr lang="en-CA" altLang="en-US" dirty="0"/>
              <a:t> now shows cases across entire country</a:t>
            </a:r>
          </a:p>
          <a:p>
            <a:pPr>
              <a:defRPr/>
            </a:pPr>
            <a:r>
              <a:rPr lang="en-CA" dirty="0"/>
              <a:t>~</a:t>
            </a:r>
            <a:r>
              <a:rPr lang="en-CA" dirty="0">
                <a:hlinkClick r:id="rId5"/>
              </a:rPr>
              <a:t>1,192 farms </a:t>
            </a:r>
            <a:r>
              <a:rPr lang="en-CA" dirty="0"/>
              <a:t>affected now, ~3x more than three weeks ago</a:t>
            </a:r>
          </a:p>
          <a:p>
            <a:pPr marL="0" indent="0">
              <a:buFont typeface="Arial" panose="020B0604020202020204" pitchFamily="34" charset="0"/>
              <a:buNone/>
              <a:defRPr/>
            </a:pPr>
            <a:r>
              <a:rPr lang="en-CA" altLang="en-US" b="1" dirty="0">
                <a:hlinkClick r:id="rId6"/>
              </a:rPr>
              <a:t>Germany</a:t>
            </a:r>
            <a:endParaRPr lang="en-CA" altLang="en-US" b="1" dirty="0"/>
          </a:p>
          <a:p>
            <a:pPr>
              <a:defRPr/>
            </a:pPr>
            <a:r>
              <a:rPr lang="en-CA" altLang="en-US" dirty="0"/>
              <a:t>Oct 13, 2023 cases of BTV serotype 3 in </a:t>
            </a:r>
            <a:r>
              <a:rPr lang="en-CA" altLang="en-US" dirty="0">
                <a:hlinkClick r:id="rId7"/>
              </a:rPr>
              <a:t>Kleve</a:t>
            </a:r>
            <a:endParaRPr lang="en-CA" altLang="en-US" dirty="0"/>
          </a:p>
        </p:txBody>
      </p:sp>
      <p:pic>
        <p:nvPicPr>
          <p:cNvPr id="18437" name="Picture 2">
            <a:extLst>
              <a:ext uri="{FF2B5EF4-FFF2-40B4-BE49-F238E27FC236}">
                <a16:creationId xmlns:a16="http://schemas.microsoft.com/office/drawing/2014/main" id="{F2418FFF-1AA4-631C-B6EB-E3F1AD88F4B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31075" y="1036638"/>
            <a:ext cx="4275138" cy="34591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27DE849D-CFA7-9B82-75BE-AF114EC34ED2}"/>
              </a:ext>
            </a:extLst>
          </p:cNvPr>
          <p:cNvCxnSpPr>
            <a:cxnSpLocks/>
          </p:cNvCxnSpPr>
          <p:nvPr/>
        </p:nvCxnSpPr>
        <p:spPr>
          <a:xfrm>
            <a:off x="2286000" y="3051175"/>
            <a:ext cx="45418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439" name="TextBox 12">
            <a:extLst>
              <a:ext uri="{FF2B5EF4-FFF2-40B4-BE49-F238E27FC236}">
                <a16:creationId xmlns:a16="http://schemas.microsoft.com/office/drawing/2014/main" id="{066F9192-60C3-793D-FB8D-07C419B1F8F8}"/>
              </a:ext>
            </a:extLst>
          </p:cNvPr>
          <p:cNvSpPr txBox="1">
            <a:spLocks noChangeArrowheads="1"/>
          </p:cNvSpPr>
          <p:nvPr/>
        </p:nvSpPr>
        <p:spPr bwMode="auto">
          <a:xfrm>
            <a:off x="660400" y="5205413"/>
            <a:ext cx="113919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en-CA" altLang="en-US"/>
              <a:t>Cases in both cattle and sheep</a:t>
            </a:r>
          </a:p>
          <a:p>
            <a:pPr>
              <a:lnSpc>
                <a:spcPct val="100000"/>
              </a:lnSpc>
              <a:spcBef>
                <a:spcPct val="0"/>
              </a:spcBef>
            </a:pPr>
            <a:r>
              <a:rPr lang="en-CA" altLang="en-US"/>
              <a:t>93 outbreaks reported to WOAH, </a:t>
            </a:r>
            <a:r>
              <a:rPr lang="en-CA" altLang="en-US">
                <a:hlinkClick r:id="rId9"/>
              </a:rPr>
              <a:t>news media </a:t>
            </a:r>
            <a:r>
              <a:rPr lang="en-CA" altLang="en-US"/>
              <a:t>suggest widespread across entire country (with </a:t>
            </a:r>
            <a:r>
              <a:rPr lang="en-CA" altLang="en-US">
                <a:hlinkClick r:id="rId10"/>
              </a:rPr>
              <a:t>Berlin</a:t>
            </a:r>
            <a:r>
              <a:rPr lang="en-CA" altLang="en-US"/>
              <a:t> reporting cases now as well)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0D0060-ED5B-EB40-F9BF-0B683B20281D}"/>
              </a:ext>
            </a:extLst>
          </p:cNvPr>
          <p:cNvSpPr>
            <a:spLocks noGrp="1"/>
          </p:cNvSpPr>
          <p:nvPr>
            <p:ph type="title"/>
          </p:nvPr>
        </p:nvSpPr>
        <p:spPr>
          <a:xfrm>
            <a:off x="449263" y="-14288"/>
            <a:ext cx="11152187" cy="1325563"/>
          </a:xfrm>
        </p:spPr>
        <p:txBody>
          <a:bodyPr/>
          <a:lstStyle/>
          <a:p>
            <a:pPr>
              <a:defRPr/>
            </a:pPr>
            <a:r>
              <a:rPr lang="en-US" sz="3200" dirty="0"/>
              <a:t>Bluetongue virus (BTV-3) in Europe (*new country)</a:t>
            </a:r>
            <a:endParaRPr lang="en-CA" sz="3200" dirty="0"/>
          </a:p>
        </p:txBody>
      </p:sp>
      <p:sp>
        <p:nvSpPr>
          <p:cNvPr id="20483" name="Rectangle 2">
            <a:extLst>
              <a:ext uri="{FF2B5EF4-FFF2-40B4-BE49-F238E27FC236}">
                <a16:creationId xmlns:a16="http://schemas.microsoft.com/office/drawing/2014/main" id="{0D3F5A5B-7B58-F0AC-8E9E-318CA7E2D4F6}"/>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6" name="Content Placeholder 9">
            <a:extLst>
              <a:ext uri="{FF2B5EF4-FFF2-40B4-BE49-F238E27FC236}">
                <a16:creationId xmlns:a16="http://schemas.microsoft.com/office/drawing/2014/main" id="{9EFCEEF9-5D5F-B5A6-DD3D-F73D39CF1F5A}"/>
              </a:ext>
            </a:extLst>
          </p:cNvPr>
          <p:cNvSpPr>
            <a:spLocks noGrp="1"/>
          </p:cNvSpPr>
          <p:nvPr>
            <p:ph sz="half" idx="1"/>
          </p:nvPr>
        </p:nvSpPr>
        <p:spPr>
          <a:xfrm>
            <a:off x="590550" y="1122363"/>
            <a:ext cx="6167438" cy="5487987"/>
          </a:xfrm>
        </p:spPr>
        <p:txBody>
          <a:bodyPr/>
          <a:lstStyle/>
          <a:p>
            <a:pPr marL="0" indent="0">
              <a:buFont typeface="Arial" panose="020B0604020202020204" pitchFamily="34" charset="0"/>
              <a:buNone/>
              <a:defRPr/>
            </a:pPr>
            <a:r>
              <a:rPr lang="en-CA" altLang="en-US" b="1" dirty="0">
                <a:solidFill>
                  <a:srgbClr val="0563C1"/>
                </a:solidFill>
                <a:hlinkClick r:id="rId3"/>
              </a:rPr>
              <a:t>UK</a:t>
            </a:r>
            <a:endParaRPr lang="en-CA" altLang="en-US" b="1" dirty="0"/>
          </a:p>
          <a:p>
            <a:pPr>
              <a:defRPr/>
            </a:pPr>
            <a:r>
              <a:rPr lang="en-CA" altLang="en-US" dirty="0"/>
              <a:t>Nov 10, 2023 cases of BTV serotype 3 in cattle in </a:t>
            </a:r>
            <a:r>
              <a:rPr lang="en-CA" altLang="en-US" dirty="0">
                <a:hlinkClick r:id="rId3"/>
              </a:rPr>
              <a:t>Kent</a:t>
            </a:r>
            <a:endParaRPr lang="en-CA" altLang="en-US" dirty="0"/>
          </a:p>
          <a:p>
            <a:pPr>
              <a:defRPr/>
            </a:pPr>
            <a:r>
              <a:rPr lang="en-CA" altLang="en-US" dirty="0"/>
              <a:t>Reoccurrence in late August 2024</a:t>
            </a:r>
          </a:p>
          <a:p>
            <a:pPr>
              <a:defRPr/>
            </a:pPr>
            <a:r>
              <a:rPr lang="en-CA" altLang="en-US" dirty="0"/>
              <a:t>As of </a:t>
            </a:r>
            <a:r>
              <a:rPr lang="en-CA" altLang="en-US" dirty="0">
                <a:hlinkClick r:id="rId4"/>
              </a:rPr>
              <a:t>October 2</a:t>
            </a:r>
            <a:r>
              <a:rPr lang="en-CA" altLang="en-US" dirty="0"/>
              <a:t>, 115 total cases in England and Wales</a:t>
            </a:r>
          </a:p>
          <a:p>
            <a:pPr marL="0" indent="0">
              <a:buFont typeface="Arial" panose="020B0604020202020204" pitchFamily="34" charset="0"/>
              <a:buNone/>
              <a:defRPr/>
            </a:pPr>
            <a:r>
              <a:rPr lang="en-CA" altLang="en-US" b="1" dirty="0">
                <a:hlinkClick r:id="rId5"/>
              </a:rPr>
              <a:t>France</a:t>
            </a:r>
            <a:r>
              <a:rPr lang="en-CA" altLang="en-US" b="1" dirty="0"/>
              <a:t> *</a:t>
            </a:r>
            <a:endParaRPr lang="en-CA" altLang="en-US" b="1" dirty="0">
              <a:hlinkClick r:id="rId3"/>
            </a:endParaRPr>
          </a:p>
          <a:p>
            <a:pPr>
              <a:defRPr/>
            </a:pPr>
            <a:r>
              <a:rPr lang="en-CA" altLang="en-US" dirty="0"/>
              <a:t>First case on July 30, 2024</a:t>
            </a:r>
          </a:p>
          <a:p>
            <a:pPr>
              <a:defRPr/>
            </a:pPr>
            <a:r>
              <a:rPr lang="en-CA" kern="0" dirty="0">
                <a:cs typeface="Times New Roman" panose="02020603050405020304" pitchFamily="18" charset="0"/>
              </a:rPr>
              <a:t>Most recent WOAH report shows 209 outbreaks in both sheep and cattle</a:t>
            </a:r>
          </a:p>
          <a:p>
            <a:pPr>
              <a:defRPr/>
            </a:pPr>
            <a:r>
              <a:rPr lang="en-CA" kern="0" dirty="0">
                <a:cs typeface="Times New Roman" panose="02020603050405020304" pitchFamily="18" charset="0"/>
              </a:rPr>
              <a:t>Vaccine distribution planned, 6.4 million doses</a:t>
            </a:r>
            <a:endParaRPr lang="en-CA" altLang="en-US" dirty="0">
              <a:hlinkClick r:id="rId3"/>
            </a:endParaRPr>
          </a:p>
          <a:p>
            <a:pPr>
              <a:defRPr/>
            </a:pPr>
            <a:endParaRPr lang="en-CA" altLang="en-US" dirty="0"/>
          </a:p>
        </p:txBody>
      </p:sp>
      <p:sp>
        <p:nvSpPr>
          <p:cNvPr id="20485" name="TextBox 8">
            <a:extLst>
              <a:ext uri="{FF2B5EF4-FFF2-40B4-BE49-F238E27FC236}">
                <a16:creationId xmlns:a16="http://schemas.microsoft.com/office/drawing/2014/main" id="{EB176AC7-B835-06FA-BC97-029EFC287BB4}"/>
              </a:ext>
            </a:extLst>
          </p:cNvPr>
          <p:cNvSpPr txBox="1">
            <a:spLocks noChangeArrowheads="1"/>
          </p:cNvSpPr>
          <p:nvPr/>
        </p:nvSpPr>
        <p:spPr bwMode="auto">
          <a:xfrm>
            <a:off x="6659563" y="4538663"/>
            <a:ext cx="3740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b="1">
                <a:hlinkClick r:id="rId6"/>
              </a:rPr>
              <a:t>UK Interactive BTV Map</a:t>
            </a:r>
            <a:endParaRPr lang="en-CA" altLang="en-US" sz="1800" b="1"/>
          </a:p>
        </p:txBody>
      </p:sp>
      <p:pic>
        <p:nvPicPr>
          <p:cNvPr id="20486" name="Picture 2">
            <a:extLst>
              <a:ext uri="{FF2B5EF4-FFF2-40B4-BE49-F238E27FC236}">
                <a16:creationId xmlns:a16="http://schemas.microsoft.com/office/drawing/2014/main" id="{4090EA17-12C8-F1C2-3BEF-F22C4084DD4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57988" y="1390650"/>
            <a:ext cx="4808537" cy="306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38253E-3030-1CB8-EA35-CBBA1AC8C377}"/>
              </a:ext>
            </a:extLst>
          </p:cNvPr>
          <p:cNvSpPr>
            <a:spLocks noGrp="1"/>
          </p:cNvSpPr>
          <p:nvPr>
            <p:ph type="title"/>
          </p:nvPr>
        </p:nvSpPr>
        <p:spPr>
          <a:xfrm>
            <a:off x="487363" y="0"/>
            <a:ext cx="10515600" cy="1325563"/>
          </a:xfrm>
        </p:spPr>
        <p:txBody>
          <a:bodyPr/>
          <a:lstStyle/>
          <a:p>
            <a:pPr>
              <a:defRPr/>
            </a:pPr>
            <a:r>
              <a:rPr lang="en-US" sz="3200" dirty="0"/>
              <a:t>Bluetongue virus (BTV-3) in Europe (*new country)</a:t>
            </a:r>
            <a:endParaRPr lang="en-CA" sz="3200" dirty="0"/>
          </a:p>
        </p:txBody>
      </p:sp>
      <p:sp>
        <p:nvSpPr>
          <p:cNvPr id="6" name="Content Placeholder 9">
            <a:extLst>
              <a:ext uri="{FF2B5EF4-FFF2-40B4-BE49-F238E27FC236}">
                <a16:creationId xmlns:a16="http://schemas.microsoft.com/office/drawing/2014/main" id="{A30B01CD-F3C7-8FA1-6106-717A17C430BA}"/>
              </a:ext>
            </a:extLst>
          </p:cNvPr>
          <p:cNvSpPr>
            <a:spLocks noGrp="1"/>
          </p:cNvSpPr>
          <p:nvPr>
            <p:ph sz="half" idx="1"/>
          </p:nvPr>
        </p:nvSpPr>
        <p:spPr>
          <a:xfrm>
            <a:off x="358775" y="1090613"/>
            <a:ext cx="5811838" cy="5184775"/>
          </a:xfrm>
        </p:spPr>
        <p:txBody>
          <a:bodyPr/>
          <a:lstStyle/>
          <a:p>
            <a:pPr marL="0" indent="0">
              <a:buFont typeface="Arial" panose="020B0604020202020204" pitchFamily="34" charset="0"/>
              <a:buNone/>
              <a:defRPr/>
            </a:pPr>
            <a:r>
              <a:rPr lang="en-CA" altLang="en-US" b="1" dirty="0">
                <a:hlinkClick r:id="rId3"/>
              </a:rPr>
              <a:t>Luxembourg</a:t>
            </a:r>
            <a:r>
              <a:rPr lang="en-CA" altLang="en-US" b="1" dirty="0"/>
              <a:t>*</a:t>
            </a:r>
            <a:endParaRPr lang="en-CA" altLang="en-US" dirty="0"/>
          </a:p>
          <a:p>
            <a:pPr>
              <a:defRPr/>
            </a:pPr>
            <a:r>
              <a:rPr lang="en-CA" altLang="en-US" sz="2400" dirty="0"/>
              <a:t>First case August 2, 2024</a:t>
            </a:r>
          </a:p>
          <a:p>
            <a:pPr>
              <a:defRPr/>
            </a:pPr>
            <a:r>
              <a:rPr lang="en-CA" altLang="en-US" sz="2400" dirty="0"/>
              <a:t>As of October 9, 1,193 animals across 445 farms in Luxembourg are currently infected</a:t>
            </a:r>
          </a:p>
          <a:p>
            <a:pPr>
              <a:defRPr/>
            </a:pPr>
            <a:r>
              <a:rPr lang="en-CA" altLang="en-US" sz="2400" dirty="0"/>
              <a:t>Vaccination underway since August 9, 2024</a:t>
            </a:r>
          </a:p>
          <a:p>
            <a:pPr marL="0" indent="0">
              <a:buFont typeface="Arial" panose="020B0604020202020204" pitchFamily="34" charset="0"/>
              <a:buNone/>
              <a:defRPr/>
            </a:pPr>
            <a:r>
              <a:rPr lang="en-CA" altLang="en-US" b="1" dirty="0">
                <a:hlinkClick r:id="rId4"/>
              </a:rPr>
              <a:t>Denmark</a:t>
            </a:r>
            <a:r>
              <a:rPr lang="en-CA" altLang="en-US" b="1" dirty="0"/>
              <a:t>*</a:t>
            </a:r>
          </a:p>
          <a:p>
            <a:pPr>
              <a:defRPr/>
            </a:pPr>
            <a:r>
              <a:rPr lang="en-CA" altLang="en-US" sz="2400" dirty="0"/>
              <a:t>First cases of BTV-3 confirmed August 9 2024</a:t>
            </a:r>
          </a:p>
          <a:p>
            <a:pPr lvl="1">
              <a:defRPr/>
            </a:pPr>
            <a:r>
              <a:rPr lang="en-CA" altLang="en-US" dirty="0"/>
              <a:t>Sheep flock in </a:t>
            </a:r>
            <a:r>
              <a:rPr lang="en-CA" altLang="en-US" dirty="0" err="1"/>
              <a:t>Tonder</a:t>
            </a:r>
            <a:endParaRPr lang="en-CA" altLang="en-US" dirty="0"/>
          </a:p>
          <a:p>
            <a:pPr lvl="1">
              <a:defRPr/>
            </a:pPr>
            <a:r>
              <a:rPr lang="en-CA" altLang="en-US" dirty="0"/>
              <a:t>Establishment also held cattle but no symptoms so far</a:t>
            </a:r>
          </a:p>
          <a:p>
            <a:pPr>
              <a:defRPr/>
            </a:pPr>
            <a:r>
              <a:rPr lang="en-CA" altLang="en-US" sz="2400" dirty="0"/>
              <a:t>Total outbreaks now at 164</a:t>
            </a:r>
          </a:p>
        </p:txBody>
      </p:sp>
      <p:sp>
        <p:nvSpPr>
          <p:cNvPr id="22532" name="Rectangle 2">
            <a:extLst>
              <a:ext uri="{FF2B5EF4-FFF2-40B4-BE49-F238E27FC236}">
                <a16:creationId xmlns:a16="http://schemas.microsoft.com/office/drawing/2014/main" id="{D7C867A7-5311-6324-2778-70E3E41FF3CC}"/>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8" name="Content Placeholder 9">
            <a:extLst>
              <a:ext uri="{FF2B5EF4-FFF2-40B4-BE49-F238E27FC236}">
                <a16:creationId xmlns:a16="http://schemas.microsoft.com/office/drawing/2014/main" id="{CE238DB6-AF3A-AB7D-7D5D-4E99CA75DE8E}"/>
              </a:ext>
            </a:extLst>
          </p:cNvPr>
          <p:cNvSpPr>
            <a:spLocks noGrp="1"/>
          </p:cNvSpPr>
          <p:nvPr>
            <p:ph sz="half" idx="1"/>
          </p:nvPr>
        </p:nvSpPr>
        <p:spPr>
          <a:xfrm>
            <a:off x="6197600" y="1069975"/>
            <a:ext cx="5994400" cy="5676900"/>
          </a:xfrm>
        </p:spPr>
        <p:txBody>
          <a:bodyPr/>
          <a:lstStyle/>
          <a:p>
            <a:pPr marL="0" indent="0">
              <a:buFont typeface="Arial" panose="020B0604020202020204" pitchFamily="34" charset="0"/>
              <a:buNone/>
              <a:defRPr/>
            </a:pPr>
            <a:r>
              <a:rPr lang="en-CA" altLang="en-US" b="1" dirty="0">
                <a:hlinkClick r:id="rId5"/>
              </a:rPr>
              <a:t>Switzerland</a:t>
            </a:r>
            <a:r>
              <a:rPr lang="en-CA" altLang="en-US" b="1" dirty="0"/>
              <a:t>*</a:t>
            </a:r>
            <a:endParaRPr lang="en-CA" altLang="en-US" dirty="0"/>
          </a:p>
          <a:p>
            <a:pPr>
              <a:defRPr/>
            </a:pPr>
            <a:r>
              <a:rPr lang="en-CA" sz="2400" dirty="0"/>
              <a:t>First cases of BTV-3 August 28/29 2024</a:t>
            </a:r>
          </a:p>
          <a:p>
            <a:pPr lvl="1">
              <a:defRPr/>
            </a:pPr>
            <a:r>
              <a:rPr lang="en-CA" dirty="0"/>
              <a:t>Three cases (one sheep in Solothurn and two sheep on a farm in Jura)</a:t>
            </a:r>
          </a:p>
          <a:p>
            <a:pPr lvl="1">
              <a:defRPr/>
            </a:pPr>
            <a:r>
              <a:rPr lang="en-CA" dirty="0"/>
              <a:t>Currently no approved vaccine against BTV-3 in Switzerland</a:t>
            </a:r>
          </a:p>
          <a:p>
            <a:pPr>
              <a:defRPr/>
            </a:pPr>
            <a:r>
              <a:rPr lang="en-CA" sz="2400" dirty="0"/>
              <a:t>As of October 9, total # outbreaks is 958 </a:t>
            </a:r>
            <a:endParaRPr lang="en-CA" sz="1000" dirty="0"/>
          </a:p>
          <a:p>
            <a:pPr marL="0" indent="0">
              <a:buFont typeface="Arial" panose="020B0604020202020204" pitchFamily="34" charset="0"/>
              <a:buNone/>
              <a:defRPr/>
            </a:pPr>
            <a:r>
              <a:rPr lang="en-CA" altLang="en-US" b="1" dirty="0">
                <a:hlinkClick r:id="rId6"/>
              </a:rPr>
              <a:t>Norway</a:t>
            </a:r>
            <a:r>
              <a:rPr lang="en-CA" altLang="en-US" b="1" dirty="0"/>
              <a:t>* </a:t>
            </a:r>
          </a:p>
          <a:p>
            <a:pPr>
              <a:defRPr/>
            </a:pPr>
            <a:r>
              <a:rPr lang="en-CA" altLang="en-US" sz="2400" dirty="0"/>
              <a:t>Initial reported August 21, 2024</a:t>
            </a:r>
          </a:p>
          <a:p>
            <a:pPr lvl="1">
              <a:defRPr/>
            </a:pPr>
            <a:r>
              <a:rPr lang="en-CA" altLang="en-US" dirty="0"/>
              <a:t>Two sheep in Kristiansand (southern Norway)</a:t>
            </a:r>
          </a:p>
          <a:p>
            <a:pPr lvl="1">
              <a:defRPr/>
            </a:pPr>
            <a:r>
              <a:rPr lang="en-CA" altLang="en-US" b="1" dirty="0"/>
              <a:t> </a:t>
            </a:r>
            <a:r>
              <a:rPr lang="en-CA" altLang="en-US" dirty="0"/>
              <a:t>blown in from Denmark?</a:t>
            </a:r>
          </a:p>
          <a:p>
            <a:pPr>
              <a:defRPr/>
            </a:pPr>
            <a:r>
              <a:rPr lang="en-CA" altLang="en-US" sz="2400" dirty="0"/>
              <a:t>As of October 7, total # outbreaks 47</a:t>
            </a:r>
          </a:p>
          <a:p>
            <a:pPr lvl="1">
              <a:defRPr/>
            </a:pPr>
            <a:endParaRPr lang="en-CA" dirty="0"/>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A9EDF-7F42-A2B7-349C-3842F46DABC2}"/>
              </a:ext>
            </a:extLst>
          </p:cNvPr>
          <p:cNvSpPr>
            <a:spLocks noGrp="1"/>
          </p:cNvSpPr>
          <p:nvPr>
            <p:ph type="title"/>
          </p:nvPr>
        </p:nvSpPr>
        <p:spPr>
          <a:xfrm>
            <a:off x="487363" y="0"/>
            <a:ext cx="10515600" cy="1325563"/>
          </a:xfrm>
        </p:spPr>
        <p:txBody>
          <a:bodyPr/>
          <a:lstStyle/>
          <a:p>
            <a:pPr>
              <a:defRPr/>
            </a:pPr>
            <a:r>
              <a:rPr lang="en-US" sz="3200" dirty="0"/>
              <a:t>Bluetongue virus (BTV-3) in Europe (*new country)</a:t>
            </a:r>
            <a:endParaRPr lang="en-CA" sz="3200" dirty="0"/>
          </a:p>
        </p:txBody>
      </p:sp>
      <p:sp>
        <p:nvSpPr>
          <p:cNvPr id="6" name="Content Placeholder 9">
            <a:extLst>
              <a:ext uri="{FF2B5EF4-FFF2-40B4-BE49-F238E27FC236}">
                <a16:creationId xmlns:a16="http://schemas.microsoft.com/office/drawing/2014/main" id="{F0E8CF1D-1EC9-C748-3A67-0E8BBA0A6889}"/>
              </a:ext>
            </a:extLst>
          </p:cNvPr>
          <p:cNvSpPr>
            <a:spLocks noGrp="1"/>
          </p:cNvSpPr>
          <p:nvPr>
            <p:ph sz="half" idx="1"/>
          </p:nvPr>
        </p:nvSpPr>
        <p:spPr>
          <a:xfrm>
            <a:off x="344488" y="1150938"/>
            <a:ext cx="5953125" cy="5186362"/>
          </a:xfrm>
        </p:spPr>
        <p:txBody>
          <a:bodyPr/>
          <a:lstStyle/>
          <a:p>
            <a:pPr marL="0" indent="0">
              <a:buFont typeface="Arial" panose="020B0604020202020204" pitchFamily="34" charset="0"/>
              <a:buNone/>
              <a:defRPr/>
            </a:pPr>
            <a:r>
              <a:rPr lang="en-CA" altLang="en-US" b="1" dirty="0">
                <a:hlinkClick r:id="rId3"/>
              </a:rPr>
              <a:t>Czech Republic</a:t>
            </a:r>
            <a:r>
              <a:rPr lang="en-CA" altLang="en-US" b="1" dirty="0"/>
              <a:t>* </a:t>
            </a:r>
          </a:p>
          <a:p>
            <a:pPr>
              <a:defRPr/>
            </a:pPr>
            <a:r>
              <a:rPr lang="en-CA" altLang="en-US" sz="2400" dirty="0"/>
              <a:t>September 4/5 2024, two initial outbreaks close to the German border</a:t>
            </a:r>
          </a:p>
          <a:p>
            <a:pPr>
              <a:defRPr/>
            </a:pPr>
            <a:r>
              <a:rPr lang="en-CA" altLang="en-US" sz="2400" dirty="0"/>
              <a:t>Total # of outbreaks now is 3</a:t>
            </a:r>
            <a:endParaRPr lang="en-CA" altLang="en-US" sz="2400" b="1" dirty="0">
              <a:hlinkClick r:id="rId4"/>
            </a:endParaRPr>
          </a:p>
          <a:p>
            <a:pPr marL="0" indent="0">
              <a:buFont typeface="Arial" panose="020B0604020202020204" pitchFamily="34" charset="0"/>
              <a:buNone/>
              <a:defRPr/>
            </a:pPr>
            <a:r>
              <a:rPr lang="en-CA" altLang="en-US" b="1" dirty="0">
                <a:hlinkClick r:id="rId4"/>
              </a:rPr>
              <a:t>Austria</a:t>
            </a:r>
            <a:r>
              <a:rPr lang="en-CA" altLang="en-US" b="1" dirty="0"/>
              <a:t>*</a:t>
            </a:r>
            <a:endParaRPr lang="en-CA" altLang="en-US" sz="2400" dirty="0"/>
          </a:p>
          <a:p>
            <a:pPr>
              <a:defRPr/>
            </a:pPr>
            <a:r>
              <a:rPr lang="en-CA" altLang="en-US" sz="2400" dirty="0"/>
              <a:t>One case reported on September 13, 2024, in cattle</a:t>
            </a:r>
          </a:p>
          <a:p>
            <a:pPr>
              <a:defRPr/>
            </a:pPr>
            <a:r>
              <a:rPr lang="en-CA" altLang="en-US" sz="2400" dirty="0"/>
              <a:t>Total # of outbreaks now is 17</a:t>
            </a:r>
          </a:p>
          <a:p>
            <a:pPr>
              <a:defRPr/>
            </a:pPr>
            <a:r>
              <a:rPr lang="en-CA" altLang="en-US" sz="2400" dirty="0"/>
              <a:t>Close to borders of Switzerland and Germany</a:t>
            </a:r>
          </a:p>
          <a:p>
            <a:pPr marL="0" indent="0">
              <a:buFont typeface="Arial" panose="020B0604020202020204" pitchFamily="34" charset="0"/>
              <a:buNone/>
              <a:defRPr/>
            </a:pPr>
            <a:r>
              <a:rPr lang="en-CA" altLang="en-US" b="1" dirty="0">
                <a:hlinkClick r:id="rId5"/>
              </a:rPr>
              <a:t>Portugal</a:t>
            </a:r>
            <a:r>
              <a:rPr lang="en-CA" altLang="en-US" b="1" dirty="0"/>
              <a:t>*</a:t>
            </a:r>
          </a:p>
          <a:p>
            <a:pPr>
              <a:defRPr/>
            </a:pPr>
            <a:r>
              <a:rPr lang="en-CA" altLang="en-US" sz="2400" dirty="0"/>
              <a:t>September 11, initial report in sheep in Evora</a:t>
            </a:r>
          </a:p>
          <a:p>
            <a:pPr marL="0" indent="0">
              <a:buFont typeface="Arial" panose="020B0604020202020204" pitchFamily="34" charset="0"/>
              <a:buNone/>
              <a:defRPr/>
            </a:pPr>
            <a:endParaRPr lang="en-CA" altLang="en-US" sz="2400" dirty="0"/>
          </a:p>
        </p:txBody>
      </p:sp>
      <p:sp>
        <p:nvSpPr>
          <p:cNvPr id="24580" name="Rectangle 2">
            <a:extLst>
              <a:ext uri="{FF2B5EF4-FFF2-40B4-BE49-F238E27FC236}">
                <a16:creationId xmlns:a16="http://schemas.microsoft.com/office/drawing/2014/main" id="{B182A29B-0E07-9B32-38C6-BB015679ED31}"/>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5" name="Content Placeholder 9">
            <a:extLst>
              <a:ext uri="{FF2B5EF4-FFF2-40B4-BE49-F238E27FC236}">
                <a16:creationId xmlns:a16="http://schemas.microsoft.com/office/drawing/2014/main" id="{C6537E47-E367-377C-0793-CE1566AEDE9E}"/>
              </a:ext>
            </a:extLst>
          </p:cNvPr>
          <p:cNvSpPr txBox="1">
            <a:spLocks/>
          </p:cNvSpPr>
          <p:nvPr/>
        </p:nvSpPr>
        <p:spPr bwMode="auto">
          <a:xfrm>
            <a:off x="6184900" y="1150938"/>
            <a:ext cx="5870575" cy="5186362"/>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CA" altLang="en-US" b="1" dirty="0">
                <a:hlinkClick r:id="rId6"/>
              </a:rPr>
              <a:t>Sweden</a:t>
            </a:r>
            <a:endParaRPr lang="en-CA" altLang="en-US" b="1" dirty="0"/>
          </a:p>
          <a:p>
            <a:pPr>
              <a:defRPr/>
            </a:pPr>
            <a:r>
              <a:rPr lang="en-CA" altLang="en-US" sz="2400" dirty="0"/>
              <a:t>Reoccurrence of BTV-3,</a:t>
            </a:r>
            <a:r>
              <a:rPr lang="en-CA" altLang="en-US" sz="2000" dirty="0"/>
              <a:t> l</a:t>
            </a:r>
            <a:r>
              <a:rPr lang="en-CA" altLang="en-US" sz="2400" dirty="0"/>
              <a:t>ast report in 2009</a:t>
            </a:r>
          </a:p>
          <a:p>
            <a:pPr lvl="1">
              <a:defRPr/>
            </a:pPr>
            <a:r>
              <a:rPr lang="en-CA" altLang="en-US" dirty="0"/>
              <a:t>Two cases now reported in cattle in the south of the country</a:t>
            </a:r>
          </a:p>
          <a:p>
            <a:pPr lvl="1">
              <a:defRPr/>
            </a:pPr>
            <a:r>
              <a:rPr lang="en-CA" altLang="en-US" dirty="0"/>
              <a:t>As of October 1, total # outbreaks is 70</a:t>
            </a:r>
          </a:p>
          <a:p>
            <a:pPr lvl="1">
              <a:defRPr/>
            </a:pPr>
            <a:r>
              <a:rPr lang="en-CA" altLang="en-US" dirty="0"/>
              <a:t>From Denmark?</a:t>
            </a:r>
          </a:p>
          <a:p>
            <a:pPr marL="0" indent="0">
              <a:buFont typeface="Arial" panose="020B0604020202020204" pitchFamily="34" charset="0"/>
              <a:buNone/>
              <a:defRPr/>
            </a:pPr>
            <a:r>
              <a:rPr lang="en-CA" altLang="en-US" b="1" dirty="0">
                <a:hlinkClick r:id="rId7"/>
              </a:rPr>
              <a:t>Greece</a:t>
            </a:r>
            <a:r>
              <a:rPr lang="en-CA" altLang="en-US" b="1" dirty="0"/>
              <a:t>*</a:t>
            </a:r>
          </a:p>
          <a:p>
            <a:pPr lvl="1">
              <a:defRPr/>
            </a:pPr>
            <a:r>
              <a:rPr lang="en-CA" altLang="en-US" dirty="0"/>
              <a:t>September 18, initial reports</a:t>
            </a:r>
          </a:p>
          <a:p>
            <a:pPr lvl="1">
              <a:defRPr/>
            </a:pPr>
            <a:r>
              <a:rPr lang="en-CA" altLang="en-US" dirty="0"/>
              <a:t>Total # outbreaks now is 10, all in the north close to border with Bulgaria</a:t>
            </a:r>
          </a:p>
          <a:p>
            <a:pPr marL="0" indent="0">
              <a:buFont typeface="Arial" panose="020B0604020202020204" pitchFamily="34" charset="0"/>
              <a:buNone/>
              <a:defRPr/>
            </a:pPr>
            <a:r>
              <a:rPr lang="en-CA" altLang="en-US" b="1" dirty="0">
                <a:hlinkClick r:id="rId8"/>
              </a:rPr>
              <a:t>Spain</a:t>
            </a:r>
            <a:r>
              <a:rPr lang="en-CA" altLang="en-US" b="1" dirty="0"/>
              <a:t>*</a:t>
            </a:r>
          </a:p>
          <a:p>
            <a:pPr>
              <a:defRPr/>
            </a:pPr>
            <a:r>
              <a:rPr lang="en-CA" altLang="en-US" sz="2400" dirty="0"/>
              <a:t>Not yet reported to WOAH, September 30, first occurrences reported in two provinces</a:t>
            </a:r>
          </a:p>
          <a:p>
            <a:pPr lvl="1">
              <a:defRPr/>
            </a:pPr>
            <a:endParaRPr lang="en-CA" altLang="en-US" dirty="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915FE859-2254-A7C2-FF8E-A61C465EB6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4050" y="865188"/>
            <a:ext cx="5105400" cy="5735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014E229-9FF9-ADA1-9017-0CA3AAA3F244}"/>
              </a:ext>
            </a:extLst>
          </p:cNvPr>
          <p:cNvSpPr>
            <a:spLocks noGrp="1"/>
          </p:cNvSpPr>
          <p:nvPr>
            <p:ph type="title"/>
          </p:nvPr>
        </p:nvSpPr>
        <p:spPr>
          <a:xfrm>
            <a:off x="136525" y="-87313"/>
            <a:ext cx="10515600" cy="1323976"/>
          </a:xfrm>
        </p:spPr>
        <p:txBody>
          <a:bodyPr/>
          <a:lstStyle/>
          <a:p>
            <a:pPr>
              <a:defRPr/>
            </a:pPr>
            <a:r>
              <a:rPr lang="en-US" sz="3200" dirty="0"/>
              <a:t>New World Screwworm in Central America</a:t>
            </a:r>
            <a:endParaRPr lang="en-CA" sz="3200" dirty="0"/>
          </a:p>
        </p:txBody>
      </p:sp>
      <p:sp>
        <p:nvSpPr>
          <p:cNvPr id="26628" name="Text Placeholder 2">
            <a:extLst>
              <a:ext uri="{FF2B5EF4-FFF2-40B4-BE49-F238E27FC236}">
                <a16:creationId xmlns:a16="http://schemas.microsoft.com/office/drawing/2014/main" id="{0BA5F1DA-0153-5F62-842D-73D3C87B3A9A}"/>
              </a:ext>
            </a:extLst>
          </p:cNvPr>
          <p:cNvSpPr>
            <a:spLocks noGrp="1"/>
          </p:cNvSpPr>
          <p:nvPr>
            <p:ph type="body" sz="quarter" idx="13"/>
          </p:nvPr>
        </p:nvSpPr>
        <p:spPr>
          <a:xfrm>
            <a:off x="188913" y="877888"/>
            <a:ext cx="6388100" cy="5735637"/>
          </a:xfrm>
        </p:spPr>
        <p:txBody>
          <a:bodyPr/>
          <a:lstStyle/>
          <a:p>
            <a:r>
              <a:rPr lang="en-US" altLang="en-US" sz="2000"/>
              <a:t>Parasitic fly larva - </a:t>
            </a:r>
            <a:r>
              <a:rPr lang="en-CA" altLang="en-US" sz="2000" i="1"/>
              <a:t>Cochliomyia hominivorax </a:t>
            </a:r>
            <a:r>
              <a:rPr lang="en-CA" altLang="en-US" sz="2000"/>
              <a:t>causing wound myiasis</a:t>
            </a:r>
            <a:endParaRPr lang="en-US" altLang="en-US" sz="2000"/>
          </a:p>
          <a:p>
            <a:r>
              <a:rPr lang="en-US" altLang="en-US" sz="2000"/>
              <a:t>February 2024 – </a:t>
            </a:r>
            <a:r>
              <a:rPr lang="en-US" altLang="en-US" sz="2000" u="sng">
                <a:hlinkClick r:id="rId4"/>
              </a:rPr>
              <a:t>Costa Rica</a:t>
            </a:r>
            <a:r>
              <a:rPr lang="en-US" altLang="en-US" sz="2000"/>
              <a:t> declared a sanitary emergency </a:t>
            </a:r>
          </a:p>
          <a:p>
            <a:r>
              <a:rPr lang="en-US" altLang="en-US" sz="2000"/>
              <a:t>March 2024 – </a:t>
            </a:r>
            <a:r>
              <a:rPr lang="en-US" altLang="en-US" sz="2000">
                <a:hlinkClick r:id="rId5"/>
              </a:rPr>
              <a:t>Costa Rica </a:t>
            </a:r>
            <a:r>
              <a:rPr lang="en-US" altLang="en-US" sz="2000"/>
              <a:t>reported 1</a:t>
            </a:r>
            <a:r>
              <a:rPr lang="en-US" altLang="en-US" sz="2000" baseline="30000"/>
              <a:t>st</a:t>
            </a:r>
            <a:r>
              <a:rPr lang="en-US" altLang="en-US" sz="2000"/>
              <a:t> human case </a:t>
            </a:r>
          </a:p>
          <a:p>
            <a:r>
              <a:rPr lang="en-US" altLang="en-US" sz="2000"/>
              <a:t>As of Sept 21, 2024, according to </a:t>
            </a:r>
            <a:r>
              <a:rPr lang="en-US" altLang="en-US" sz="2000">
                <a:hlinkClick r:id="rId6"/>
              </a:rPr>
              <a:t>COPEG</a:t>
            </a:r>
            <a:r>
              <a:rPr lang="en-US" altLang="en-US" sz="2000"/>
              <a:t>: </a:t>
            </a:r>
          </a:p>
          <a:p>
            <a:pPr lvl="1"/>
            <a:r>
              <a:rPr lang="en-US" altLang="en-US" sz="2000"/>
              <a:t>Panama – 17,968 cases</a:t>
            </a:r>
          </a:p>
          <a:p>
            <a:pPr lvl="1"/>
            <a:r>
              <a:rPr lang="en-US" altLang="en-US" sz="2000"/>
              <a:t>Costa Rica – 6,690 cases </a:t>
            </a:r>
          </a:p>
          <a:p>
            <a:pPr lvl="1"/>
            <a:r>
              <a:rPr lang="en-US" altLang="en-US" sz="2000"/>
              <a:t>Nicaragua – 3,307 cases</a:t>
            </a:r>
          </a:p>
          <a:p>
            <a:r>
              <a:rPr lang="en-US" altLang="en-US" sz="2000">
                <a:hlinkClick r:id="rId7"/>
              </a:rPr>
              <a:t>Honduras</a:t>
            </a:r>
            <a:r>
              <a:rPr lang="en-US" altLang="en-US" sz="2000"/>
              <a:t> reported 8* cases (equine? cattle?)</a:t>
            </a:r>
          </a:p>
          <a:p>
            <a:r>
              <a:rPr lang="en-US" altLang="en-US" sz="2000"/>
              <a:t>Oct 2, 2024 – </a:t>
            </a:r>
            <a:r>
              <a:rPr lang="en-US" altLang="en-US" sz="2000">
                <a:hlinkClick r:id="rId8"/>
              </a:rPr>
              <a:t>Costa Rica </a:t>
            </a:r>
            <a:r>
              <a:rPr lang="en-US" altLang="en-US" sz="2000"/>
              <a:t>reported 25 human cases</a:t>
            </a:r>
          </a:p>
          <a:p>
            <a:r>
              <a:rPr lang="en-US" altLang="en-US" sz="2000"/>
              <a:t>Oct 2, 2024 – </a:t>
            </a:r>
            <a:r>
              <a:rPr lang="en-US" altLang="en-US" sz="2000">
                <a:hlinkClick r:id="rId9"/>
              </a:rPr>
              <a:t>Panama</a:t>
            </a:r>
            <a:r>
              <a:rPr lang="en-US" altLang="en-US" sz="2000"/>
              <a:t> reported 79 human cases</a:t>
            </a:r>
          </a:p>
          <a:p>
            <a:r>
              <a:rPr lang="en-US" altLang="en-US" sz="2000"/>
              <a:t>Sept 9, 2024 – </a:t>
            </a:r>
            <a:r>
              <a:rPr lang="en-US" altLang="en-US" sz="2000">
                <a:hlinkClick r:id="rId10"/>
              </a:rPr>
              <a:t>Nicaragua</a:t>
            </a:r>
            <a:r>
              <a:rPr lang="en-US" altLang="en-US" sz="2000"/>
              <a:t> reported at least 2 human cases</a:t>
            </a:r>
          </a:p>
          <a:p>
            <a:r>
              <a:rPr lang="en-US" altLang="en-US" sz="2000"/>
              <a:t>Increase in cases may be due to more </a:t>
            </a:r>
            <a:r>
              <a:rPr lang="en-US" altLang="en-US" sz="2000">
                <a:hlinkClick r:id="rId11"/>
              </a:rPr>
              <a:t>aggressive fly</a:t>
            </a:r>
            <a:r>
              <a:rPr lang="en-US" altLang="en-US" sz="2000"/>
              <a:t> as well as </a:t>
            </a:r>
            <a:r>
              <a:rPr lang="en-US" altLang="en-US" sz="2000">
                <a:hlinkClick r:id="rId12"/>
              </a:rPr>
              <a:t>increased rainfall</a:t>
            </a:r>
            <a:endParaRPr lang="en-US" altLang="en-US" sz="2000"/>
          </a:p>
          <a:p>
            <a:r>
              <a:rPr lang="en-US" altLang="en-US" sz="2000">
                <a:hlinkClick r:id="rId13"/>
              </a:rPr>
              <a:t>Mexico</a:t>
            </a:r>
            <a:r>
              <a:rPr lang="en-US" altLang="en-US" sz="2000"/>
              <a:t> is strengthening preparedness/control efforts</a:t>
            </a:r>
            <a:endParaRPr lang="en-US" altLang="en-US" sz="2400"/>
          </a:p>
          <a:p>
            <a:pPr lvl="1"/>
            <a:endParaRPr lang="en-US" altLang="en-US" sz="1800"/>
          </a:p>
        </p:txBody>
      </p:sp>
      <p:sp>
        <p:nvSpPr>
          <p:cNvPr id="4" name="Slide Number Placeholder 3">
            <a:extLst>
              <a:ext uri="{FF2B5EF4-FFF2-40B4-BE49-F238E27FC236}">
                <a16:creationId xmlns:a16="http://schemas.microsoft.com/office/drawing/2014/main" id="{220B4DFD-AB51-3FB8-F821-6406CE02915B}"/>
              </a:ext>
            </a:extLst>
          </p:cNvPr>
          <p:cNvSpPr>
            <a:spLocks noGrp="1"/>
          </p:cNvSpPr>
          <p:nvPr>
            <p:ph type="sldNum" sz="quarter" idx="14"/>
          </p:nvPr>
        </p:nvSpPr>
        <p:spPr>
          <a:xfrm>
            <a:off x="10233025" y="1016000"/>
            <a:ext cx="1447800" cy="365125"/>
          </a:xfrm>
        </p:spPr>
        <p:txBody>
          <a:bodyPr rtlCol="0"/>
          <a:lstStyle/>
          <a:p>
            <a:pPr fontAlgn="auto">
              <a:spcBef>
                <a:spcPts val="0"/>
              </a:spcBef>
              <a:spcAft>
                <a:spcPts val="0"/>
              </a:spcAft>
              <a:defRPr/>
            </a:pPr>
            <a:r>
              <a:rPr lang="en-CA" dirty="0">
                <a:solidFill>
                  <a:schemeClr val="tx1">
                    <a:tint val="75000"/>
                  </a:schemeClr>
                </a:solidFill>
                <a:latin typeface="+mn-lt"/>
                <a:hlinkClick r:id="rId14"/>
              </a:rPr>
              <a:t>k7576-1 : USDA ARS</a:t>
            </a:r>
            <a:endParaRPr lang="en-US" dirty="0">
              <a:solidFill>
                <a:schemeClr val="tx1">
                  <a:tint val="75000"/>
                </a:schemeClr>
              </a:solidFill>
              <a:latin typeface="+mn-lt"/>
            </a:endParaRPr>
          </a:p>
        </p:txBody>
      </p:sp>
      <p:pic>
        <p:nvPicPr>
          <p:cNvPr id="26630" name="Picture 2">
            <a:extLst>
              <a:ext uri="{FF2B5EF4-FFF2-40B4-BE49-F238E27FC236}">
                <a16:creationId xmlns:a16="http://schemas.microsoft.com/office/drawing/2014/main" id="{18EEF256-E8DE-55EF-9CB1-7EC4A241FD69}"/>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410700" y="1311275"/>
            <a:ext cx="2192338" cy="1755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631" name="TextBox 5">
            <a:hlinkClick r:id="rId6"/>
            <a:extLst>
              <a:ext uri="{FF2B5EF4-FFF2-40B4-BE49-F238E27FC236}">
                <a16:creationId xmlns:a16="http://schemas.microsoft.com/office/drawing/2014/main" id="{2A46CA1E-1AE7-AF5E-900B-0B68A97F8915}"/>
              </a:ext>
            </a:extLst>
          </p:cNvPr>
          <p:cNvSpPr txBox="1">
            <a:spLocks noChangeArrowheads="1"/>
          </p:cNvSpPr>
          <p:nvPr/>
        </p:nvSpPr>
        <p:spPr bwMode="auto">
          <a:xfrm>
            <a:off x="11225213" y="5888038"/>
            <a:ext cx="1933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a:hlinkClick r:id="rId6"/>
              </a:rPr>
              <a:t>COPEG</a:t>
            </a:r>
            <a:endParaRPr lang="en-CA" altLang="en-US"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0E910-607E-C264-F7C0-929DF99CC76C}"/>
              </a:ext>
            </a:extLst>
          </p:cNvPr>
          <p:cNvSpPr>
            <a:spLocks noGrp="1"/>
          </p:cNvSpPr>
          <p:nvPr>
            <p:ph type="title"/>
          </p:nvPr>
        </p:nvSpPr>
        <p:spPr>
          <a:xfrm>
            <a:off x="211138" y="144463"/>
            <a:ext cx="10515600" cy="1325562"/>
          </a:xfrm>
        </p:spPr>
        <p:txBody>
          <a:bodyPr/>
          <a:lstStyle/>
          <a:p>
            <a:pPr>
              <a:defRPr/>
            </a:pPr>
            <a:r>
              <a:rPr lang="en-US" sz="3200" dirty="0"/>
              <a:t>Longhorn Tick and Theileriosis in the USA</a:t>
            </a:r>
            <a:endParaRPr lang="en-CA" sz="3200" dirty="0"/>
          </a:p>
        </p:txBody>
      </p:sp>
      <p:sp>
        <p:nvSpPr>
          <p:cNvPr id="28675" name="Text Placeholder 2">
            <a:extLst>
              <a:ext uri="{FF2B5EF4-FFF2-40B4-BE49-F238E27FC236}">
                <a16:creationId xmlns:a16="http://schemas.microsoft.com/office/drawing/2014/main" id="{F1B92954-7FF7-EFC3-8E84-1F6F7711BD76}"/>
              </a:ext>
            </a:extLst>
          </p:cNvPr>
          <p:cNvSpPr>
            <a:spLocks noGrp="1"/>
          </p:cNvSpPr>
          <p:nvPr>
            <p:ph type="body" sz="quarter" idx="13"/>
          </p:nvPr>
        </p:nvSpPr>
        <p:spPr>
          <a:xfrm>
            <a:off x="366713" y="1236663"/>
            <a:ext cx="6230937" cy="5514975"/>
          </a:xfrm>
        </p:spPr>
        <p:txBody>
          <a:bodyPr/>
          <a:lstStyle/>
          <a:p>
            <a:r>
              <a:rPr lang="en-US" altLang="en-US" sz="2400">
                <a:hlinkClick r:id="rId3"/>
              </a:rPr>
              <a:t>Oklahoma</a:t>
            </a:r>
            <a:r>
              <a:rPr lang="en-US" altLang="en-US" sz="2400"/>
              <a:t> – new state reporting finding the ALHT</a:t>
            </a:r>
          </a:p>
          <a:p>
            <a:pPr lvl="1"/>
            <a:r>
              <a:rPr lang="en-US" altLang="en-US"/>
              <a:t>Originally reported as Mayes County, but that’s where the office it, pasture is in Craig County</a:t>
            </a:r>
          </a:p>
          <a:p>
            <a:pPr lvl="1"/>
            <a:r>
              <a:rPr lang="en-US" altLang="en-US"/>
              <a:t>July 31, 2024 – 13 female ticks collected from 22 cows that were off loaded at a barn in Missouri, all ticks were engorged</a:t>
            </a:r>
          </a:p>
          <a:p>
            <a:r>
              <a:rPr lang="en-US" altLang="en-US" sz="2400" i="1"/>
              <a:t>R. rickettsi </a:t>
            </a:r>
            <a:r>
              <a:rPr lang="en-US" altLang="en-US" sz="2400"/>
              <a:t>has been found in a field collected tick in New Jersey </a:t>
            </a:r>
            <a:endParaRPr lang="en-CA" altLang="en-US" sz="2400"/>
          </a:p>
          <a:p>
            <a:r>
              <a:rPr lang="en-CA" altLang="en-US" sz="2400">
                <a:hlinkClick r:id="rId4"/>
              </a:rPr>
              <a:t>Haemaphysalis longicornis (Acari: Ixodidae) does not transmit Babesia bovis, a causative agent of cattle fever</a:t>
            </a:r>
            <a:endParaRPr lang="en-CA" altLang="en-US" sz="2400"/>
          </a:p>
          <a:p>
            <a:endParaRPr lang="en-CA" altLang="en-US" sz="2400"/>
          </a:p>
        </p:txBody>
      </p:sp>
      <p:sp>
        <p:nvSpPr>
          <p:cNvPr id="28676" name="Rectangle 2">
            <a:extLst>
              <a:ext uri="{FF2B5EF4-FFF2-40B4-BE49-F238E27FC236}">
                <a16:creationId xmlns:a16="http://schemas.microsoft.com/office/drawing/2014/main" id="{F737601A-A9EF-DE65-616F-C4B388C11A39}"/>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8677" name="TextBox 6">
            <a:extLst>
              <a:ext uri="{FF2B5EF4-FFF2-40B4-BE49-F238E27FC236}">
                <a16:creationId xmlns:a16="http://schemas.microsoft.com/office/drawing/2014/main" id="{14B47112-EDF1-C42D-3B7B-10D24225F93C}"/>
              </a:ext>
            </a:extLst>
          </p:cNvPr>
          <p:cNvSpPr txBox="1">
            <a:spLocks noChangeArrowheads="1"/>
          </p:cNvSpPr>
          <p:nvPr/>
        </p:nvSpPr>
        <p:spPr bwMode="auto">
          <a:xfrm>
            <a:off x="7621588" y="5718175"/>
            <a:ext cx="45704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a:t>USDA </a:t>
            </a:r>
            <a:r>
              <a:rPr lang="en-CA" altLang="en-US" sz="1400" b="1" i="1"/>
              <a:t>Haemaphysalis longicornis </a:t>
            </a:r>
            <a:r>
              <a:rPr lang="en-CA" altLang="en-US" sz="1400" b="1"/>
              <a:t>(Asian longhorned tick) Situation Report</a:t>
            </a:r>
          </a:p>
        </p:txBody>
      </p:sp>
      <p:pic>
        <p:nvPicPr>
          <p:cNvPr id="28678" name="Picture 3">
            <a:extLst>
              <a:ext uri="{FF2B5EF4-FFF2-40B4-BE49-F238E27FC236}">
                <a16:creationId xmlns:a16="http://schemas.microsoft.com/office/drawing/2014/main" id="{7E30EE48-6B8E-F7E5-CD83-4C2C2649B4C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1813" y="1317625"/>
            <a:ext cx="5148262" cy="43449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1DD7C919-6484-C389-6B53-FF23D6C9AC36}"/>
              </a:ext>
            </a:extLst>
          </p:cNvPr>
          <p:cNvSpPr/>
          <p:nvPr/>
        </p:nvSpPr>
        <p:spPr>
          <a:xfrm>
            <a:off x="7261225" y="3798888"/>
            <a:ext cx="293688" cy="250825"/>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8C1B7B-DC27-6029-54C4-24540EF02545}"/>
              </a:ext>
            </a:extLst>
          </p:cNvPr>
          <p:cNvSpPr>
            <a:spLocks noGrp="1"/>
          </p:cNvSpPr>
          <p:nvPr>
            <p:ph type="body" sz="quarter" idx="13"/>
          </p:nvPr>
        </p:nvSpPr>
        <p:spPr>
          <a:xfrm>
            <a:off x="569913" y="266700"/>
            <a:ext cx="5284787" cy="5867400"/>
          </a:xfrm>
        </p:spPr>
        <p:txBody>
          <a:bodyPr/>
          <a:lstStyle/>
          <a:p>
            <a:pPr marL="0" indent="0">
              <a:buFont typeface="Arial" panose="020B0604020202020204" pitchFamily="34" charset="0"/>
              <a:buNone/>
              <a:defRPr/>
            </a:pPr>
            <a:r>
              <a:rPr lang="en-CA" sz="3200" b="1" dirty="0"/>
              <a:t>Schmallenberg virus in Ireland</a:t>
            </a:r>
          </a:p>
          <a:p>
            <a:pPr>
              <a:defRPr/>
            </a:pPr>
            <a:r>
              <a:rPr lang="en-US" dirty="0"/>
              <a:t>October 2024</a:t>
            </a:r>
          </a:p>
          <a:p>
            <a:pPr>
              <a:defRPr/>
            </a:pPr>
            <a:r>
              <a:rPr lang="en-US" dirty="0">
                <a:hlinkClick r:id="rId3"/>
              </a:rPr>
              <a:t>Positive antibodies </a:t>
            </a:r>
            <a:r>
              <a:rPr lang="en-US" dirty="0"/>
              <a:t>to SBV detected in some Irish dairy herds</a:t>
            </a:r>
          </a:p>
          <a:p>
            <a:pPr>
              <a:defRPr/>
            </a:pPr>
            <a:r>
              <a:rPr lang="en-US" dirty="0"/>
              <a:t>Milk drop syndrome reported in diary herds over the summer</a:t>
            </a:r>
          </a:p>
          <a:p>
            <a:pPr>
              <a:defRPr/>
            </a:pPr>
            <a:endParaRPr lang="en-US" dirty="0"/>
          </a:p>
        </p:txBody>
      </p:sp>
      <p:sp>
        <p:nvSpPr>
          <p:cNvPr id="30723" name="Slide Number Placeholder 3">
            <a:extLst>
              <a:ext uri="{FF2B5EF4-FFF2-40B4-BE49-F238E27FC236}">
                <a16:creationId xmlns:a16="http://schemas.microsoft.com/office/drawing/2014/main" id="{B4A2E81A-C2A8-ABFC-2C20-791B23325272}"/>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409A63D-ABCD-4860-B18A-5CB62E95C0CA}" type="slidenum">
              <a:rPr lang="en-US" altLang="en-US" sz="1200" smtClean="0">
                <a:solidFill>
                  <a:srgbClr val="898989"/>
                </a:solidFill>
              </a:rPr>
              <a:pPr>
                <a:lnSpc>
                  <a:spcPct val="100000"/>
                </a:lnSpc>
                <a:spcBef>
                  <a:spcPct val="0"/>
                </a:spcBef>
                <a:buFontTx/>
                <a:buNone/>
              </a:pPr>
              <a:t>9</a:t>
            </a:fld>
            <a:endParaRPr lang="en-US" altLang="en-US" sz="1200">
              <a:solidFill>
                <a:srgbClr val="898989"/>
              </a:solidFill>
            </a:endParaRPr>
          </a:p>
        </p:txBody>
      </p:sp>
      <p:sp>
        <p:nvSpPr>
          <p:cNvPr id="30724" name="Text Placeholder 2">
            <a:extLst>
              <a:ext uri="{FF2B5EF4-FFF2-40B4-BE49-F238E27FC236}">
                <a16:creationId xmlns:a16="http://schemas.microsoft.com/office/drawing/2014/main" id="{8F4604A8-0C44-0EEE-616B-F0F5C697F081}"/>
              </a:ext>
            </a:extLst>
          </p:cNvPr>
          <p:cNvSpPr txBox="1">
            <a:spLocks/>
          </p:cNvSpPr>
          <p:nvPr/>
        </p:nvSpPr>
        <p:spPr bwMode="auto">
          <a:xfrm>
            <a:off x="8523288" y="593725"/>
            <a:ext cx="5659437"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en-CA" altLang="en-US">
                <a:hlinkClick r:id="rId4"/>
              </a:rPr>
              <a:t>AHS - Current News (agriculture.gov.ie)</a:t>
            </a:r>
            <a:endParaRPr lang="en-CA" altLang="en-US"/>
          </a:p>
        </p:txBody>
      </p:sp>
      <p:pic>
        <p:nvPicPr>
          <p:cNvPr id="6" name="Picture 5">
            <a:hlinkClick r:id="rId5"/>
            <a:extLst>
              <a:ext uri="{FF2B5EF4-FFF2-40B4-BE49-F238E27FC236}">
                <a16:creationId xmlns:a16="http://schemas.microsoft.com/office/drawing/2014/main" id="{159CBE1C-AD66-BC71-E08C-38B5ED98F668}"/>
              </a:ext>
            </a:extLst>
          </p:cNvPr>
          <p:cNvPicPr>
            <a:picLocks noChangeAspect="1"/>
          </p:cNvPicPr>
          <p:nvPr/>
        </p:nvPicPr>
        <p:blipFill>
          <a:blip r:embed="rId6"/>
          <a:stretch>
            <a:fillRect/>
          </a:stretch>
        </p:blipFill>
        <p:spPr>
          <a:xfrm>
            <a:off x="5962650" y="1960563"/>
            <a:ext cx="5659438" cy="43957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26965</TotalTime>
  <Words>2792</Words>
  <Application>Microsoft Office PowerPoint</Application>
  <PresentationFormat>Widescreen</PresentationFormat>
  <Paragraphs>243</Paragraphs>
  <Slides>12</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Calibri</vt:lpstr>
      <vt:lpstr>Arial</vt:lpstr>
      <vt:lpstr>Calibri Light</vt:lpstr>
      <vt:lpstr>ElsevierGulliver</vt:lpstr>
      <vt:lpstr>Times New Roman</vt:lpstr>
      <vt:lpstr>Cambria</vt:lpstr>
      <vt:lpstr>Symbol</vt:lpstr>
      <vt:lpstr>CicleGordita</vt:lpstr>
      <vt:lpstr>RTL United</vt:lpstr>
      <vt:lpstr>open_sansregular</vt:lpstr>
      <vt:lpstr>-apple-system</vt:lpstr>
      <vt:lpstr>Poppins-Regular</vt:lpstr>
      <vt:lpstr>2_Office Theme</vt:lpstr>
      <vt:lpstr>Community for Emerging and Zoonotic Diseases Identifying emerging risks through collective intelligence</vt:lpstr>
      <vt:lpstr>Bluetongue virus (BTV-3) in Europe</vt:lpstr>
      <vt:lpstr>Bluetongue virus (BTV-3) in Europe</vt:lpstr>
      <vt:lpstr>Bluetongue virus (BTV-3) in Europe (*new country)</vt:lpstr>
      <vt:lpstr>Bluetongue virus (BTV-3) in Europe (*new country)</vt:lpstr>
      <vt:lpstr>Bluetongue virus (BTV-3) in Europe (*new country)</vt:lpstr>
      <vt:lpstr>New World Screwworm in Central America</vt:lpstr>
      <vt:lpstr>Longhorn Tick and Theileriosis in the USA</vt:lpstr>
      <vt:lpstr>PowerPoint Presentation</vt:lpstr>
      <vt:lpstr>Foot and Mouth Disease</vt:lpstr>
      <vt:lpstr>Lumpy Skin Disease</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Talia Strang</cp:lastModifiedBy>
  <cp:revision>499</cp:revision>
  <dcterms:created xsi:type="dcterms:W3CDTF">2020-02-07T23:34:08Z</dcterms:created>
  <dcterms:modified xsi:type="dcterms:W3CDTF">2024-10-16T15:43:39Z</dcterms:modified>
</cp:coreProperties>
</file>