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491" r:id="rId3"/>
    <p:sldId id="494" r:id="rId4"/>
    <p:sldId id="490" r:id="rId5"/>
    <p:sldId id="510" r:id="rId6"/>
    <p:sldId id="508" r:id="rId7"/>
    <p:sldId id="511" r:id="rId8"/>
    <p:sldId id="389" r:id="rId9"/>
    <p:sldId id="390" r:id="rId10"/>
    <p:sldId id="492" r:id="rId11"/>
    <p:sldId id="495" r:id="rId12"/>
    <p:sldId id="386"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8" autoAdjust="0"/>
    <p:restoredTop sz="74197" autoAdjust="0"/>
  </p:normalViewPr>
  <p:slideViewPr>
    <p:cSldViewPr snapToGrid="0">
      <p:cViewPr varScale="1">
        <p:scale>
          <a:sx n="56" d="100"/>
          <a:sy n="56" d="100"/>
        </p:scale>
        <p:origin x="76"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8FAB746B-15F6-4E47-9D61-31B21DED9209}"/>
    <pc:docChg chg="modSld">
      <pc:chgData name="Osborn, Andrea (CFIA/ACIA)" userId="016df1cd-5d71-41bc-8fec-8f09298258d4" providerId="ADAL" clId="{8FAB746B-15F6-4E47-9D61-31B21DED9209}" dt="2025-07-22T16:23:46.988" v="3" actId="1076"/>
      <pc:docMkLst>
        <pc:docMk/>
      </pc:docMkLst>
      <pc:sldChg chg="modSp mod">
        <pc:chgData name="Osborn, Andrea (CFIA/ACIA)" userId="016df1cd-5d71-41bc-8fec-8f09298258d4" providerId="ADAL" clId="{8FAB746B-15F6-4E47-9D61-31B21DED9209}" dt="2025-07-22T16:23:46.988" v="3" actId="1076"/>
        <pc:sldMkLst>
          <pc:docMk/>
          <pc:sldMk cId="3121590041" sldId="389"/>
        </pc:sldMkLst>
        <pc:spChg chg="mod">
          <ac:chgData name="Osborn, Andrea (CFIA/ACIA)" userId="016df1cd-5d71-41bc-8fec-8f09298258d4" providerId="ADAL" clId="{8FAB746B-15F6-4E47-9D61-31B21DED9209}" dt="2025-07-22T16:23:46.988" v="3" actId="1076"/>
          <ac:spMkLst>
            <pc:docMk/>
            <pc:sldMk cId="3121590041" sldId="389"/>
            <ac:spMk id="5" creationId="{07512F61-3671-1295-1D06-88B93495A745}"/>
          </ac:spMkLst>
        </pc:spChg>
        <pc:spChg chg="mod">
          <ac:chgData name="Osborn, Andrea (CFIA/ACIA)" userId="016df1cd-5d71-41bc-8fec-8f09298258d4" providerId="ADAL" clId="{8FAB746B-15F6-4E47-9D61-31B21DED9209}" dt="2025-07-22T16:23:37.724" v="2" actId="14100"/>
          <ac:spMkLst>
            <pc:docMk/>
            <pc:sldMk cId="3121590041" sldId="389"/>
            <ac:spMk id="10" creationId="{DD4EFA19-7C4F-100B-FF03-413E6C8F8F92}"/>
          </ac:spMkLst>
        </pc:spChg>
      </pc:sldChg>
      <pc:sldChg chg="modSp mod">
        <pc:chgData name="Osborn, Andrea (CFIA/ACIA)" userId="016df1cd-5d71-41bc-8fec-8f09298258d4" providerId="ADAL" clId="{8FAB746B-15F6-4E47-9D61-31B21DED9209}" dt="2025-07-22T16:12:57.757" v="1" actId="114"/>
        <pc:sldMkLst>
          <pc:docMk/>
          <pc:sldMk cId="1985543566" sldId="511"/>
        </pc:sldMkLst>
        <pc:spChg chg="mod">
          <ac:chgData name="Osborn, Andrea (CFIA/ACIA)" userId="016df1cd-5d71-41bc-8fec-8f09298258d4" providerId="ADAL" clId="{8FAB746B-15F6-4E47-9D61-31B21DED9209}" dt="2025-07-22T16:12:57.757" v="1" actId="114"/>
          <ac:spMkLst>
            <pc:docMk/>
            <pc:sldMk cId="1985543566" sldId="511"/>
            <ac:spMk id="5" creationId="{7BABB7BF-49FA-FBAC-8A5C-2EE37FE8E9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0A1E6EF-84BC-E23A-C20C-3B568DC78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2B894A6-EFE0-3AE7-B94A-E1A7096F6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222222"/>
                </a:solidFill>
                <a:latin typeface="-apple-system"/>
              </a:rPr>
              <a:t>Environmental suitability maps of </a:t>
            </a:r>
            <a:r>
              <a:rPr lang="en-CA" altLang="en-US" i="1" dirty="0">
                <a:solidFill>
                  <a:srgbClr val="222222"/>
                </a:solidFill>
                <a:latin typeface="-apple-system"/>
              </a:rPr>
              <a:t>C. </a:t>
            </a:r>
            <a:r>
              <a:rPr lang="en-CA" altLang="en-US" i="1" dirty="0" err="1">
                <a:solidFill>
                  <a:srgbClr val="222222"/>
                </a:solidFill>
                <a:latin typeface="-apple-system"/>
              </a:rPr>
              <a:t>hominivorax</a:t>
            </a:r>
            <a:r>
              <a:rPr lang="en-CA" altLang="en-US" dirty="0">
                <a:solidFill>
                  <a:srgbClr val="222222"/>
                </a:solidFill>
                <a:latin typeface="-apple-system"/>
              </a:rPr>
              <a:t> suggest that its potential distribution covers nearly all Central American countries, both Pacific and Atlantic coasts of Mexico, as well as the southern and southeastern states of the country. In the U.S., the southern states of the Atlantic coast and California also present favorable conditions</a:t>
            </a:r>
          </a:p>
          <a:p>
            <a:endParaRPr lang="en-CA" altLang="en-US" dirty="0">
              <a:solidFill>
                <a:srgbClr val="222222"/>
              </a:solidFill>
              <a:latin typeface="-apple-system"/>
            </a:endParaRPr>
          </a:p>
          <a:p>
            <a:r>
              <a:rPr lang="en-CA" altLang="en-US" dirty="0">
                <a:solidFill>
                  <a:srgbClr val="222222"/>
                </a:solidFill>
                <a:latin typeface="-apple-system"/>
              </a:rPr>
              <a:t>Chiapas, Campeche, Tabasco, and Veracruz critical northern dispersal points </a:t>
            </a:r>
          </a:p>
          <a:p>
            <a:endParaRPr lang="en-CA" altLang="en-US" dirty="0">
              <a:solidFill>
                <a:srgbClr val="222222"/>
              </a:solidFill>
              <a:latin typeface="-apple-system"/>
            </a:endParaRPr>
          </a:p>
          <a:p>
            <a:r>
              <a:rPr lang="en-CA" altLang="en-US" dirty="0">
                <a:solidFill>
                  <a:srgbClr val="222222"/>
                </a:solidFill>
                <a:latin typeface="-apple-system"/>
              </a:rPr>
              <a:t>U.S. highest suitable areas were in the southeastern portion of the country (Texas and Florida)</a:t>
            </a:r>
          </a:p>
          <a:p>
            <a:endParaRPr lang="en-CA" altLang="en-US" dirty="0">
              <a:solidFill>
                <a:srgbClr val="222222"/>
              </a:solidFill>
              <a:latin typeface="-apple-system"/>
            </a:endParaRPr>
          </a:p>
          <a:p>
            <a:r>
              <a:rPr lang="en-CA" altLang="en-US" dirty="0">
                <a:solidFill>
                  <a:srgbClr val="222222"/>
                </a:solidFill>
                <a:latin typeface="-apple-system"/>
              </a:rPr>
              <a:t>Regions with high livestock density in both countries demonstrate considerable climatic suitability for the pest. </a:t>
            </a:r>
            <a:endParaRPr lang="en-CA" altLang="en-US" dirty="0"/>
          </a:p>
          <a:p>
            <a:endParaRPr lang="en-CA" altLang="en-US" dirty="0"/>
          </a:p>
        </p:txBody>
      </p:sp>
      <p:sp>
        <p:nvSpPr>
          <p:cNvPr id="41988" name="Slide Number Placeholder 3">
            <a:extLst>
              <a:ext uri="{FF2B5EF4-FFF2-40B4-BE49-F238E27FC236}">
                <a16:creationId xmlns:a16="http://schemas.microsoft.com/office/drawing/2014/main" id="{A5B26338-1480-6CB3-6854-3D432CE8AC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30B604-F193-4248-80D1-34046CEB0FE8}"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0F9F4E-5F78-9882-528C-4970DCFF1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47936E-EEC4-D056-78A1-8840DD94C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424242"/>
                </a:solidFill>
                <a:latin typeface="Segoe Sans"/>
              </a:rPr>
              <a:t>Due to limited resources and competing priorities, surveillance calls have been suspended until another organization can take over. The current distribution map is outdated (last updated April 2025) and no longer reflects the evolving situation. Approximately 59% of affected counties are now considered established</a:t>
            </a:r>
            <a:r>
              <a:rPr lang="en-US" altLang="en-US" dirty="0"/>
              <a:t> (at least six individual ticks, or 2 of 3 life stages collected in single collection period (one year))</a:t>
            </a:r>
          </a:p>
          <a:p>
            <a:endParaRPr lang="en-US" altLang="en-US" dirty="0"/>
          </a:p>
          <a:p>
            <a:r>
              <a:rPr lang="en-CA" altLang="en-US" dirty="0">
                <a:solidFill>
                  <a:srgbClr val="424242"/>
                </a:solidFill>
                <a:latin typeface="Segoe Sans"/>
              </a:rPr>
              <a:t>Michigan confirmed its first ALHT detection on June 11, 2025, with two nymphs found in Berrien County—just ~400 km from the Canadian border. Meanwhile, Iowa reported two cases of </a:t>
            </a:r>
            <a:r>
              <a:rPr lang="en-CA" altLang="en-US" i="1" dirty="0" err="1">
                <a:solidFill>
                  <a:srgbClr val="424242"/>
                </a:solidFill>
                <a:latin typeface="Segoe Sans"/>
              </a:rPr>
              <a:t>Theileria</a:t>
            </a:r>
            <a:r>
              <a:rPr lang="en-CA" altLang="en-US" i="1" dirty="0">
                <a:solidFill>
                  <a:srgbClr val="424242"/>
                </a:solidFill>
                <a:latin typeface="Segoe Sans"/>
              </a:rPr>
              <a:t> </a:t>
            </a:r>
            <a:r>
              <a:rPr lang="en-CA" altLang="en-US" i="1" dirty="0" err="1">
                <a:solidFill>
                  <a:srgbClr val="424242"/>
                </a:solidFill>
                <a:latin typeface="Segoe Sans"/>
              </a:rPr>
              <a:t>orientalis</a:t>
            </a:r>
            <a:r>
              <a:rPr lang="en-CA" altLang="en-US" i="1" dirty="0">
                <a:solidFill>
                  <a:srgbClr val="424242"/>
                </a:solidFill>
                <a:latin typeface="Segoe Sans"/>
              </a:rPr>
              <a:t> Ikeda</a:t>
            </a:r>
            <a:r>
              <a:rPr lang="en-CA" altLang="en-US" dirty="0">
                <a:solidFill>
                  <a:srgbClr val="424242"/>
                </a:solidFill>
                <a:latin typeface="Segoe Sans"/>
              </a:rPr>
              <a:t> in cattle in the southeast, including Van Buren County. Habitat modeling suggests most of Iowa is unsuitable for the tick, with risk concentrated in the southeast.</a:t>
            </a:r>
          </a:p>
        </p:txBody>
      </p:sp>
      <p:sp>
        <p:nvSpPr>
          <p:cNvPr id="37892" name="Slide Number Placeholder 3">
            <a:extLst>
              <a:ext uri="{FF2B5EF4-FFF2-40B4-BE49-F238E27FC236}">
                <a16:creationId xmlns:a16="http://schemas.microsoft.com/office/drawing/2014/main" id="{526EE379-4D4A-08FC-E8BE-1225650E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9F20E3-08A0-4DF8-AE17-3F715068F51A}" type="slidenum">
              <a:rPr lang="en-US" altLang="en-US" smtClean="0"/>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61348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86420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Open Sans" panose="020B0606030504020204" pitchFamily="34" charset="0"/>
              </a:rPr>
              <a:t>Merck Veterinary Manual: </a:t>
            </a:r>
          </a:p>
          <a:p>
            <a:pPr algn="l"/>
            <a:r>
              <a:rPr lang="en-US" b="0" i="0" dirty="0">
                <a:solidFill>
                  <a:srgbClr val="212529"/>
                </a:solidFill>
                <a:effectLst/>
                <a:latin typeface="Open Sans" panose="020B0606030504020204" pitchFamily="34" charset="0"/>
              </a:rPr>
              <a:t>Coccidioidomycosis is a </a:t>
            </a:r>
            <a:r>
              <a:rPr lang="en-US" b="0" i="0" dirty="0" err="1">
                <a:solidFill>
                  <a:srgbClr val="212529"/>
                </a:solidFill>
                <a:effectLst/>
                <a:latin typeface="Open Sans" panose="020B0606030504020204" pitchFamily="34" charset="0"/>
              </a:rPr>
              <a:t>dustborne</a:t>
            </a:r>
            <a:r>
              <a:rPr lang="en-US" b="0" i="0" dirty="0">
                <a:solidFill>
                  <a:srgbClr val="212529"/>
                </a:solidFill>
                <a:effectLst/>
                <a:latin typeface="Open Sans" panose="020B0606030504020204" pitchFamily="34" charset="0"/>
              </a:rPr>
              <a:t>, noncontagious infection caused by the fungus </a:t>
            </a:r>
            <a:r>
              <a:rPr lang="en-US" b="0" i="1" dirty="0">
                <a:solidFill>
                  <a:srgbClr val="212529"/>
                </a:solidFill>
                <a:effectLst/>
                <a:latin typeface="Open Sans" panose="020B0606030504020204" pitchFamily="34" charset="0"/>
              </a:rPr>
              <a:t>Coccidioides immitis</a:t>
            </a:r>
            <a:r>
              <a:rPr lang="en-US" b="0" i="0" dirty="0">
                <a:solidFill>
                  <a:srgbClr val="212529"/>
                </a:solidFill>
                <a:effectLst/>
                <a:latin typeface="Open Sans" panose="020B0606030504020204" pitchFamily="34" charset="0"/>
              </a:rPr>
              <a:t>. Infections are limited to dry, desert-like regions of the southwestern United States and to similar areas of Mexico and Central and South America. Inhalation of fungal spores (often carried on dust particles) is the only established mode of infection. Epidemics may occur when rainy periods are followed by drought, resulting in dust storms.</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The disease varies from infections with few or no signs to progressive, disseminated, and fatal forms. In horses, the most common signs include loss of weight, coughing, fever, musculoskeletal pain, and abscesses of the skin. Placental infections leading to abortion and inflammation of bone have been described in horses. A diagnosis is confirmed by identifying the fungus in body tissues.</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Coccidioidomycosis may resolve without treatment, but if chronic respiratory signs or multisystemic disease are present, </a:t>
            </a:r>
            <a:r>
              <a:rPr lang="en-US" b="0" i="0" dirty="0" err="1">
                <a:solidFill>
                  <a:srgbClr val="212529"/>
                </a:solidFill>
                <a:effectLst/>
                <a:latin typeface="Open Sans" panose="020B0606030504020204" pitchFamily="34" charset="0"/>
              </a:rPr>
              <a:t>longterm</a:t>
            </a:r>
            <a:r>
              <a:rPr lang="en-US" b="0" i="0" dirty="0">
                <a:solidFill>
                  <a:srgbClr val="212529"/>
                </a:solidFill>
                <a:effectLst/>
                <a:latin typeface="Open Sans" panose="020B0606030504020204" pitchFamily="34" charset="0"/>
              </a:rPr>
              <a:t> antifungal treatment is needed. At the present time there is no known prevention other than decreasing your horse’s exposure to the desert soil and dust as much as possible in areas where the fungus is known to exist.</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Causes multifocal to coalescing pyogranulomatous lesions, lung is most affected but in some cases can be disseminated disease.</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384431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2025-07-22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tagionlive.com/view/california-valley-fever-cases-surged-in-q1-2025-compared-to-last-year"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jamanetwork.com/journals/jamanetworkopen/fullarticle/283484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rckvetmanual.com/horse-owners/infectious-diseases-of-horses/fungal-infections-mycoses-in-horses?query=valley%20fever#Candidiasis_v322253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journals.sagepub.com/doi/10.1177/10406387221114622#fig1-104063872211146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40253342/" TargetMode="External"/><Relationship Id="rId2" Type="http://schemas.openxmlformats.org/officeDocument/2006/relationships/hyperlink" Target="https://pubmed.ncbi.nlm.nih.gov/40257377/" TargetMode="External"/><Relationship Id="rId1" Type="http://schemas.openxmlformats.org/officeDocument/2006/relationships/slideLayout" Target="../slideLayouts/slideLayout5.xml"/><Relationship Id="rId4" Type="http://schemas.openxmlformats.org/officeDocument/2006/relationships/hyperlink" Target="https://www.biorxiv.org/content/10.1101/2025.04.01.646514v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mpres-i.fao.org/eipws3g/2/obd?idOutbreak=407444&amp;rss=t" TargetMode="External"/><Relationship Id="rId3" Type="http://schemas.openxmlformats.org/officeDocument/2006/relationships/hyperlink" Target="https://thehorse.com/1137202/alberta-horse-tests-positive-for-eia-2/" TargetMode="External"/><Relationship Id="rId7" Type="http://schemas.openxmlformats.org/officeDocument/2006/relationships/hyperlink" Target="https://wahis.woah.org/#/in-event/6561/dashboard" TargetMode="External"/><Relationship Id="rId2" Type="http://schemas.openxmlformats.org/officeDocument/2006/relationships/hyperlink" Target="https://thehorse.com/1137716/eia-case-confirmed-in-british-columbia/" TargetMode="External"/><Relationship Id="rId1" Type="http://schemas.openxmlformats.org/officeDocument/2006/relationships/slideLayout" Target="../slideLayouts/slideLayout3.xml"/><Relationship Id="rId6" Type="http://schemas.openxmlformats.org/officeDocument/2006/relationships/hyperlink" Target="https://thehorse.com/1136579/virginia-horse-tests-positive-for-eia/" TargetMode="External"/><Relationship Id="rId11" Type="http://schemas.openxmlformats.org/officeDocument/2006/relationships/image" Target="../media/image3.png"/><Relationship Id="rId5" Type="http://schemas.openxmlformats.org/officeDocument/2006/relationships/hyperlink" Target="https://www.avma.org/news/eia-outbreak-kills-21-horses-southwest-us" TargetMode="External"/><Relationship Id="rId10" Type="http://schemas.openxmlformats.org/officeDocument/2006/relationships/hyperlink" Target="http://empres-i.fao.org/eipws3g/2/obd?idOutbreak=409251&amp;rss=t" TargetMode="External"/><Relationship Id="rId4" Type="http://schemas.openxmlformats.org/officeDocument/2006/relationships/hyperlink" Target="https://cahss.ca/cahss-tools/disease-alerts/equine-influenza-in-quebec-may-20-2025" TargetMode="External"/><Relationship Id="rId9" Type="http://schemas.openxmlformats.org/officeDocument/2006/relationships/hyperlink" Target="http://empres-i.fao.org/eipws3g/2/obd?idOutbreak=409595&amp;rs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https://content.govdelivery.com/attachments/fancy_images/USDAAPHIS/2025/07/11942266/6300913/nws-update-map_crop.jpg" TargetMode="External"/><Relationship Id="rId4" Type="http://schemas.openxmlformats.org/officeDocument/2006/relationships/hyperlink" Target="https://www.aphis.usda.gov/livestock-poultry-disease/cattle/ticks/screwworm/outbreak-central-ameri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598-025-04804-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ubmed.ncbi.nlm.nih.gov/40241805/"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news/first-detection-of-west-nile-virus-in-uk-mosquitoes" TargetMode="External"/><Relationship Id="rId7" Type="http://schemas.openxmlformats.org/officeDocument/2006/relationships/hyperlink" Target="https://www.efsa.europa.eu/en/efsajournal/pub/959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thegrand101.com/2025/07/16/west-nile-virus-found-in-dead-bird/" TargetMode="External"/><Relationship Id="rId4" Type="http://schemas.openxmlformats.org/officeDocument/2006/relationships/hyperlink" Target="https://www.publichealthgreybruce.on.ca/About-Us/News-Releases/ArtMID/2193/ArticleID/163/Deceased-crow-found-in-Grey-Bruce-tests-positive-for-West-Nile-Vir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horse.com/1136390/florida-donkey-dies-after-contracting-eee/" TargetMode="External"/><Relationship Id="rId2" Type="http://schemas.openxmlformats.org/officeDocument/2006/relationships/hyperlink" Target="https://thehorse.com/1137605/2-florida-horses-test-positive-for-eee-2/" TargetMode="Externa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equinediseasecc.org/alerts" TargetMode="External"/><Relationship Id="rId4" Type="http://schemas.openxmlformats.org/officeDocument/2006/relationships/hyperlink" Target="https://thehorse.com/1137598/georgia-horse-confirmed-positive-for-e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Equine Network Update</a:t>
            </a:r>
          </a:p>
          <a:p>
            <a:pPr eaLnBrk="1" hangingPunct="1"/>
            <a:r>
              <a:rPr lang="en-CA" altLang="en-US" dirty="0"/>
              <a:t>22 July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7349-D3B7-085E-BF9C-149CF88346E1}"/>
              </a:ext>
            </a:extLst>
          </p:cNvPr>
          <p:cNvSpPr>
            <a:spLocks noGrp="1"/>
          </p:cNvSpPr>
          <p:nvPr>
            <p:ph type="title"/>
          </p:nvPr>
        </p:nvSpPr>
        <p:spPr/>
        <p:txBody>
          <a:bodyPr/>
          <a:lstStyle/>
          <a:p>
            <a:r>
              <a:rPr lang="en-CA" dirty="0"/>
              <a:t>Valley Fever in the US (human)</a:t>
            </a:r>
          </a:p>
        </p:txBody>
      </p:sp>
      <p:sp>
        <p:nvSpPr>
          <p:cNvPr id="3" name="Text Placeholder 2">
            <a:extLst>
              <a:ext uri="{FF2B5EF4-FFF2-40B4-BE49-F238E27FC236}">
                <a16:creationId xmlns:a16="http://schemas.microsoft.com/office/drawing/2014/main" id="{01E187CC-4D34-4712-95BC-D9A33B4C25A8}"/>
              </a:ext>
            </a:extLst>
          </p:cNvPr>
          <p:cNvSpPr>
            <a:spLocks noGrp="1"/>
          </p:cNvSpPr>
          <p:nvPr>
            <p:ph type="body" sz="quarter" idx="13"/>
          </p:nvPr>
        </p:nvSpPr>
        <p:spPr>
          <a:xfrm>
            <a:off x="258337" y="1677831"/>
            <a:ext cx="5257800" cy="4243388"/>
          </a:xfrm>
        </p:spPr>
        <p:txBody>
          <a:bodyPr/>
          <a:lstStyle/>
          <a:p>
            <a:r>
              <a:rPr lang="en-US" dirty="0">
                <a:hlinkClick r:id="rId3"/>
              </a:rPr>
              <a:t>California Valley Fever Cases Surged in Q1 2025 Compared to Last Year</a:t>
            </a:r>
            <a:r>
              <a:rPr lang="en-US" dirty="0"/>
              <a:t> </a:t>
            </a:r>
          </a:p>
          <a:p>
            <a:pPr marL="0" indent="0">
              <a:buNone/>
            </a:pPr>
            <a:endParaRPr lang="en-US" dirty="0"/>
          </a:p>
          <a:p>
            <a:r>
              <a:rPr lang="en-US" dirty="0">
                <a:hlinkClick r:id="rId4"/>
              </a:rPr>
              <a:t>Estimated Burden of Coccidioidomycosis | JAMA Network Open | JAMA Network</a:t>
            </a:r>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BC736537-62D7-C367-66A1-6D2728E35BEA}"/>
              </a:ext>
            </a:extLst>
          </p:cNvPr>
          <p:cNvSpPr>
            <a:spLocks noGrp="1"/>
          </p:cNvSpPr>
          <p:nvPr>
            <p:ph type="sldNum" sz="quarter" idx="14"/>
          </p:nvPr>
        </p:nvSpPr>
        <p:spPr/>
        <p:txBody>
          <a:bodyPr/>
          <a:lstStyle/>
          <a:p>
            <a:pPr>
              <a:defRPr/>
            </a:pPr>
            <a:fld id="{A5F12CC5-A507-4028-B3C9-257C8E707382}" type="slidenum">
              <a:rPr lang="en-US" smtClean="0"/>
              <a:pPr>
                <a:defRPr/>
              </a:pPr>
              <a:t>10</a:t>
            </a:fld>
            <a:endParaRPr lang="en-US" dirty="0"/>
          </a:p>
        </p:txBody>
      </p:sp>
      <p:pic>
        <p:nvPicPr>
          <p:cNvPr id="7" name="Picture 6">
            <a:hlinkClick r:id="rId4"/>
            <a:extLst>
              <a:ext uri="{FF2B5EF4-FFF2-40B4-BE49-F238E27FC236}">
                <a16:creationId xmlns:a16="http://schemas.microsoft.com/office/drawing/2014/main" id="{93F8F2D5-15B5-E85C-62BA-39CBD97D5E2F}"/>
              </a:ext>
            </a:extLst>
          </p:cNvPr>
          <p:cNvPicPr>
            <a:picLocks noChangeAspect="1"/>
          </p:cNvPicPr>
          <p:nvPr/>
        </p:nvPicPr>
        <p:blipFill>
          <a:blip r:embed="rId5"/>
          <a:stretch>
            <a:fillRect/>
          </a:stretch>
        </p:blipFill>
        <p:spPr>
          <a:xfrm>
            <a:off x="5776854" y="1520727"/>
            <a:ext cx="6382078" cy="3816546"/>
          </a:xfrm>
          <a:prstGeom prst="rect">
            <a:avLst/>
          </a:prstGeom>
        </p:spPr>
      </p:pic>
      <p:sp>
        <p:nvSpPr>
          <p:cNvPr id="10" name="TextBox 9">
            <a:extLst>
              <a:ext uri="{FF2B5EF4-FFF2-40B4-BE49-F238E27FC236}">
                <a16:creationId xmlns:a16="http://schemas.microsoft.com/office/drawing/2014/main" id="{5FDD46E8-BC53-A3F7-B519-832681D9877D}"/>
              </a:ext>
            </a:extLst>
          </p:cNvPr>
          <p:cNvSpPr txBox="1"/>
          <p:nvPr/>
        </p:nvSpPr>
        <p:spPr>
          <a:xfrm>
            <a:off x="7315774" y="5736553"/>
            <a:ext cx="3344185" cy="369332"/>
          </a:xfrm>
          <a:prstGeom prst="rect">
            <a:avLst/>
          </a:prstGeom>
          <a:noFill/>
        </p:spPr>
        <p:txBody>
          <a:bodyPr wrap="none" rtlCol="0">
            <a:spAutoFit/>
          </a:bodyPr>
          <a:lstStyle/>
          <a:p>
            <a:r>
              <a:rPr lang="en-CA" b="1" dirty="0"/>
              <a:t>Human cases of </a:t>
            </a:r>
            <a:r>
              <a:rPr lang="en-CA" b="1" dirty="0" err="1"/>
              <a:t>Coccidiomycoses</a:t>
            </a:r>
            <a:endParaRPr lang="en-CA" b="1" dirty="0"/>
          </a:p>
        </p:txBody>
      </p:sp>
    </p:spTree>
    <p:extLst>
      <p:ext uri="{BB962C8B-B14F-4D97-AF65-F5344CB8AC3E}">
        <p14:creationId xmlns:p14="http://schemas.microsoft.com/office/powerpoint/2010/main" val="36087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DA0-3D87-17C4-CCD6-17B783947A78}"/>
              </a:ext>
            </a:extLst>
          </p:cNvPr>
          <p:cNvSpPr>
            <a:spLocks noGrp="1"/>
          </p:cNvSpPr>
          <p:nvPr>
            <p:ph type="title"/>
          </p:nvPr>
        </p:nvSpPr>
        <p:spPr>
          <a:xfrm>
            <a:off x="406880" y="-233744"/>
            <a:ext cx="10515600" cy="1044628"/>
          </a:xfrm>
        </p:spPr>
        <p:txBody>
          <a:bodyPr/>
          <a:lstStyle/>
          <a:p>
            <a:r>
              <a:rPr lang="en-CA" dirty="0"/>
              <a:t>Valley Fever in Horses</a:t>
            </a:r>
          </a:p>
        </p:txBody>
      </p:sp>
      <p:sp>
        <p:nvSpPr>
          <p:cNvPr id="3" name="Text Placeholder 2">
            <a:extLst>
              <a:ext uri="{FF2B5EF4-FFF2-40B4-BE49-F238E27FC236}">
                <a16:creationId xmlns:a16="http://schemas.microsoft.com/office/drawing/2014/main" id="{CC76038A-A106-9164-0290-5836E01C54CA}"/>
              </a:ext>
            </a:extLst>
          </p:cNvPr>
          <p:cNvSpPr>
            <a:spLocks noGrp="1"/>
          </p:cNvSpPr>
          <p:nvPr>
            <p:ph type="body" sz="quarter" idx="13"/>
          </p:nvPr>
        </p:nvSpPr>
        <p:spPr>
          <a:xfrm>
            <a:off x="556053" y="660071"/>
            <a:ext cx="8945943" cy="2277463"/>
          </a:xfrm>
        </p:spPr>
        <p:txBody>
          <a:bodyPr/>
          <a:lstStyle/>
          <a:p>
            <a:r>
              <a:rPr lang="en-CA" sz="3200" dirty="0" err="1"/>
              <a:t>Dustborne</a:t>
            </a:r>
            <a:r>
              <a:rPr lang="en-CA" sz="3200" dirty="0"/>
              <a:t>, non-contagious infection with </a:t>
            </a:r>
            <a:r>
              <a:rPr lang="en-CA" sz="3200" i="1" dirty="0"/>
              <a:t>Coccidioides immitis</a:t>
            </a:r>
          </a:p>
          <a:p>
            <a:r>
              <a:rPr lang="en-CA" sz="3200" dirty="0"/>
              <a:t>California, Arizona (desert like regions of S.W. US)</a:t>
            </a:r>
          </a:p>
          <a:p>
            <a:r>
              <a:rPr lang="en-CA" sz="3200" dirty="0"/>
              <a:t>Rainy periods followed by drought</a:t>
            </a:r>
          </a:p>
          <a:p>
            <a:r>
              <a:rPr lang="en-CA" sz="3200" dirty="0"/>
              <a:t>Disease in horses ranges from few to no signs, to progressive, disseminated disease that can be fatal.</a:t>
            </a:r>
          </a:p>
          <a:p>
            <a:endParaRPr lang="en-CA" sz="3200" dirty="0"/>
          </a:p>
          <a:p>
            <a:endParaRPr lang="en-CA" sz="3200" dirty="0"/>
          </a:p>
        </p:txBody>
      </p:sp>
      <p:sp>
        <p:nvSpPr>
          <p:cNvPr id="4" name="Slide Number Placeholder 3">
            <a:extLst>
              <a:ext uri="{FF2B5EF4-FFF2-40B4-BE49-F238E27FC236}">
                <a16:creationId xmlns:a16="http://schemas.microsoft.com/office/drawing/2014/main" id="{5C474517-16A9-92D1-54D0-93BED97DE149}"/>
              </a:ext>
            </a:extLst>
          </p:cNvPr>
          <p:cNvSpPr>
            <a:spLocks noGrp="1"/>
          </p:cNvSpPr>
          <p:nvPr>
            <p:ph type="sldNum" sz="quarter" idx="14"/>
          </p:nvPr>
        </p:nvSpPr>
        <p:spPr/>
        <p:txBody>
          <a:bodyPr/>
          <a:lstStyle/>
          <a:p>
            <a:pPr>
              <a:defRPr/>
            </a:pPr>
            <a:fld id="{A5F12CC5-A507-4028-B3C9-257C8E707382}" type="slidenum">
              <a:rPr lang="en-US" smtClean="0"/>
              <a:pPr>
                <a:defRPr/>
              </a:pPr>
              <a:t>11</a:t>
            </a:fld>
            <a:endParaRPr lang="en-US"/>
          </a:p>
        </p:txBody>
      </p:sp>
      <p:sp>
        <p:nvSpPr>
          <p:cNvPr id="6" name="TextBox 5">
            <a:extLst>
              <a:ext uri="{FF2B5EF4-FFF2-40B4-BE49-F238E27FC236}">
                <a16:creationId xmlns:a16="http://schemas.microsoft.com/office/drawing/2014/main" id="{F0435CAB-8417-FA28-8017-B3DDC2C04C06}"/>
              </a:ext>
            </a:extLst>
          </p:cNvPr>
          <p:cNvSpPr txBox="1"/>
          <p:nvPr/>
        </p:nvSpPr>
        <p:spPr>
          <a:xfrm>
            <a:off x="9501996" y="427750"/>
            <a:ext cx="2283124" cy="2308324"/>
          </a:xfrm>
          <a:prstGeom prst="rect">
            <a:avLst/>
          </a:prstGeom>
          <a:noFill/>
        </p:spPr>
        <p:txBody>
          <a:bodyPr wrap="square">
            <a:spAutoFit/>
          </a:bodyPr>
          <a:lstStyle/>
          <a:p>
            <a:r>
              <a:rPr lang="en-US" sz="2400" dirty="0">
                <a:hlinkClick r:id="rId3"/>
              </a:rPr>
              <a:t>Fungal Infections (Mycoses) in Horses - Horse Owners - Merck Veterinary Manual</a:t>
            </a:r>
            <a:endParaRPr lang="en-CA" sz="2400" dirty="0"/>
          </a:p>
        </p:txBody>
      </p:sp>
      <p:pic>
        <p:nvPicPr>
          <p:cNvPr id="8" name="Picture 7">
            <a:hlinkClick r:id="rId4"/>
            <a:extLst>
              <a:ext uri="{FF2B5EF4-FFF2-40B4-BE49-F238E27FC236}">
                <a16:creationId xmlns:a16="http://schemas.microsoft.com/office/drawing/2014/main" id="{020F4DB8-A2DC-D931-516C-6F1DC5057684}"/>
              </a:ext>
            </a:extLst>
          </p:cNvPr>
          <p:cNvPicPr>
            <a:picLocks noChangeAspect="1"/>
          </p:cNvPicPr>
          <p:nvPr/>
        </p:nvPicPr>
        <p:blipFill>
          <a:blip r:embed="rId5"/>
          <a:stretch>
            <a:fillRect/>
          </a:stretch>
        </p:blipFill>
        <p:spPr>
          <a:xfrm>
            <a:off x="4727274" y="3786178"/>
            <a:ext cx="7464725" cy="3167618"/>
          </a:xfrm>
          <a:prstGeom prst="rect">
            <a:avLst/>
          </a:prstGeom>
        </p:spPr>
      </p:pic>
      <p:sp>
        <p:nvSpPr>
          <p:cNvPr id="12" name="TextBox 11">
            <a:extLst>
              <a:ext uri="{FF2B5EF4-FFF2-40B4-BE49-F238E27FC236}">
                <a16:creationId xmlns:a16="http://schemas.microsoft.com/office/drawing/2014/main" id="{30D30A9C-ABF5-E459-690E-F6EFD89249C6}"/>
              </a:ext>
            </a:extLst>
          </p:cNvPr>
          <p:cNvSpPr txBox="1"/>
          <p:nvPr/>
        </p:nvSpPr>
        <p:spPr>
          <a:xfrm>
            <a:off x="217916" y="3898394"/>
            <a:ext cx="4589253" cy="1200329"/>
          </a:xfrm>
          <a:prstGeom prst="rect">
            <a:avLst/>
          </a:prstGeom>
          <a:noFill/>
        </p:spPr>
        <p:txBody>
          <a:bodyPr wrap="square">
            <a:spAutoFit/>
          </a:bodyPr>
          <a:lstStyle/>
          <a:p>
            <a:pPr algn="l"/>
            <a:r>
              <a:rPr lang="en-US" sz="2400" b="1" i="0" dirty="0">
                <a:solidFill>
                  <a:srgbClr val="555555"/>
                </a:solidFill>
                <a:effectLst/>
                <a:latin typeface="Sage Peak"/>
                <a:hlinkClick r:id="rId4"/>
              </a:rPr>
              <a:t>Coccidioidomycosis in 26 horses in California, USA: case series and review of the literature</a:t>
            </a:r>
            <a:endParaRPr lang="en-US" sz="2400" b="1" i="0" dirty="0">
              <a:solidFill>
                <a:srgbClr val="555555"/>
              </a:solidFill>
              <a:effectLst/>
              <a:latin typeface="Sage Peak"/>
            </a:endParaRPr>
          </a:p>
        </p:txBody>
      </p:sp>
      <p:sp>
        <p:nvSpPr>
          <p:cNvPr id="14" name="TextBox 13">
            <a:extLst>
              <a:ext uri="{FF2B5EF4-FFF2-40B4-BE49-F238E27FC236}">
                <a16:creationId xmlns:a16="http://schemas.microsoft.com/office/drawing/2014/main" id="{2AD2E247-B7B0-5C76-014D-0BFE4145251F}"/>
              </a:ext>
            </a:extLst>
          </p:cNvPr>
          <p:cNvSpPr txBox="1"/>
          <p:nvPr/>
        </p:nvSpPr>
        <p:spPr>
          <a:xfrm>
            <a:off x="94348" y="5290723"/>
            <a:ext cx="4502366" cy="132343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333333"/>
                </a:solidFill>
                <a:latin typeface="+mn-lt"/>
              </a:rPr>
              <a:t>D</a:t>
            </a:r>
            <a:r>
              <a:rPr lang="en-US" sz="2000" b="0" i="0" dirty="0">
                <a:solidFill>
                  <a:srgbClr val="333333"/>
                </a:solidFill>
                <a:effectLst/>
                <a:latin typeface="+mn-lt"/>
              </a:rPr>
              <a:t>ifferential diagnosis in cases of persistent cough, chronic weight loss, fever, and cases with a travel history to endemic areas</a:t>
            </a:r>
            <a:endParaRPr lang="en-CA" sz="2000" dirty="0">
              <a:latin typeface="+mn-lt"/>
            </a:endParaRPr>
          </a:p>
        </p:txBody>
      </p:sp>
    </p:spTree>
    <p:extLst>
      <p:ext uri="{BB962C8B-B14F-4D97-AF65-F5344CB8AC3E}">
        <p14:creationId xmlns:p14="http://schemas.microsoft.com/office/powerpoint/2010/main" val="292755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p:txBody>
          <a:bodyPr/>
          <a:lstStyle/>
          <a:p>
            <a:r>
              <a:rPr lang="en-CA" dirty="0"/>
              <a:t>Scientific Findings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p:txBody>
          <a:bodyPr/>
          <a:lstStyle/>
          <a:p>
            <a:r>
              <a:rPr lang="en-US" sz="2800" dirty="0">
                <a:hlinkClick r:id="rId2"/>
              </a:rPr>
              <a:t>Prevalence and molecular epidemiology of the novel equine parasite </a:t>
            </a:r>
            <a:r>
              <a:rPr lang="en-US" sz="2800" dirty="0" err="1">
                <a:hlinkClick r:id="rId2"/>
              </a:rPr>
              <a:t>Theileria</a:t>
            </a:r>
            <a:r>
              <a:rPr lang="en-US" sz="2800" dirty="0">
                <a:hlinkClick r:id="rId2"/>
              </a:rPr>
              <a:t> </a:t>
            </a:r>
            <a:r>
              <a:rPr lang="en-US" sz="2800" dirty="0" err="1">
                <a:hlinkClick r:id="rId2"/>
              </a:rPr>
              <a:t>haneyi</a:t>
            </a:r>
            <a:r>
              <a:rPr lang="en-US" sz="2800" dirty="0">
                <a:hlinkClick r:id="rId2"/>
              </a:rPr>
              <a:t> in China – PubMed</a:t>
            </a:r>
            <a:endParaRPr lang="en-US" sz="2800" dirty="0"/>
          </a:p>
          <a:p>
            <a:r>
              <a:rPr lang="en-US" sz="2800" dirty="0">
                <a:hlinkClick r:id="rId3"/>
              </a:rPr>
              <a:t>Unraveling the relationships between midge abundance and incidence, microbial communities, and soil and water properties in a protected natural tallgrass prairie – PubMed</a:t>
            </a:r>
            <a:r>
              <a:rPr lang="en-US" sz="2800" dirty="0"/>
              <a:t> </a:t>
            </a:r>
          </a:p>
          <a:p>
            <a:r>
              <a:rPr lang="en-US" sz="2800" dirty="0">
                <a:hlinkClick r:id="rId4"/>
              </a:rPr>
              <a:t>Investigation of the global transportation of Culicoides biting midges, vectors of livestock and equid arboviruses, from flower-packing plants in Kenya | </a:t>
            </a:r>
            <a:r>
              <a:rPr lang="en-US" sz="2800" dirty="0" err="1">
                <a:hlinkClick r:id="rId4"/>
              </a:rPr>
              <a:t>bioRxiv</a:t>
            </a:r>
            <a:endParaRPr lang="en-US" sz="2800" dirty="0"/>
          </a:p>
          <a:p>
            <a:endParaRPr lang="en-US" sz="2800" dirty="0"/>
          </a:p>
          <a:p>
            <a:endParaRPr lang="en-US" sz="2800"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pPr>
                <a:defRPr/>
              </a:pPr>
              <a:t>12</a:t>
            </a:fld>
            <a:endParaRPr lang="en-US"/>
          </a:p>
        </p:txBody>
      </p:sp>
    </p:spTree>
    <p:extLst>
      <p:ext uri="{BB962C8B-B14F-4D97-AF65-F5344CB8AC3E}">
        <p14:creationId xmlns:p14="http://schemas.microsoft.com/office/powerpoint/2010/main" val="83362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8582-5D6E-F6EF-1B59-32508D5184DB}"/>
              </a:ext>
            </a:extLst>
          </p:cNvPr>
          <p:cNvSpPr>
            <a:spLocks noGrp="1"/>
          </p:cNvSpPr>
          <p:nvPr>
            <p:ph type="title"/>
          </p:nvPr>
        </p:nvSpPr>
        <p:spPr>
          <a:xfrm>
            <a:off x="715536" y="700978"/>
            <a:ext cx="10515600" cy="639298"/>
          </a:xfrm>
        </p:spPr>
        <p:txBody>
          <a:bodyPr/>
          <a:lstStyle/>
          <a:p>
            <a:r>
              <a:rPr lang="en-CA" dirty="0"/>
              <a:t>Equine Infectious Anemia</a:t>
            </a:r>
          </a:p>
        </p:txBody>
      </p:sp>
      <p:sp>
        <p:nvSpPr>
          <p:cNvPr id="3" name="Content Placeholder 2">
            <a:extLst>
              <a:ext uri="{FF2B5EF4-FFF2-40B4-BE49-F238E27FC236}">
                <a16:creationId xmlns:a16="http://schemas.microsoft.com/office/drawing/2014/main" id="{E713820F-BEBD-73B0-B7CB-0D5565EEC5B0}"/>
              </a:ext>
            </a:extLst>
          </p:cNvPr>
          <p:cNvSpPr>
            <a:spLocks noGrp="1"/>
          </p:cNvSpPr>
          <p:nvPr>
            <p:ph sz="half" idx="1"/>
          </p:nvPr>
        </p:nvSpPr>
        <p:spPr>
          <a:xfrm>
            <a:off x="185851" y="1742310"/>
            <a:ext cx="6956502" cy="4351338"/>
          </a:xfrm>
        </p:spPr>
        <p:txBody>
          <a:bodyPr/>
          <a:lstStyle/>
          <a:p>
            <a:r>
              <a:rPr lang="en-US" dirty="0"/>
              <a:t>Slight increase in reported cases (April – July)</a:t>
            </a:r>
          </a:p>
          <a:p>
            <a:pPr lvl="1"/>
            <a:r>
              <a:rPr lang="en-US" dirty="0">
                <a:hlinkClick r:id="rId2"/>
              </a:rPr>
              <a:t>British Columbia</a:t>
            </a:r>
            <a:endParaRPr lang="en-US" dirty="0"/>
          </a:p>
          <a:p>
            <a:pPr lvl="1"/>
            <a:r>
              <a:rPr lang="en-US" dirty="0">
                <a:hlinkClick r:id="rId3"/>
              </a:rPr>
              <a:t>Alberta</a:t>
            </a:r>
            <a:endParaRPr lang="en-US" dirty="0"/>
          </a:p>
          <a:p>
            <a:pPr lvl="1"/>
            <a:r>
              <a:rPr lang="en-US" dirty="0">
                <a:hlinkClick r:id="rId4"/>
              </a:rPr>
              <a:t>Quebec</a:t>
            </a:r>
            <a:endParaRPr lang="en-US" dirty="0"/>
          </a:p>
          <a:p>
            <a:pPr marL="457200" lvl="1" indent="0">
              <a:buNone/>
            </a:pPr>
            <a:endParaRPr lang="en-US" dirty="0"/>
          </a:p>
          <a:p>
            <a:pPr lvl="1"/>
            <a:r>
              <a:rPr lang="en-US" dirty="0">
                <a:hlinkClick r:id="rId5"/>
              </a:rPr>
              <a:t>California</a:t>
            </a:r>
          </a:p>
          <a:p>
            <a:pPr lvl="1"/>
            <a:r>
              <a:rPr lang="en-US" dirty="0">
                <a:hlinkClick r:id="rId5"/>
              </a:rPr>
              <a:t>Colorado </a:t>
            </a:r>
          </a:p>
          <a:p>
            <a:pPr lvl="1"/>
            <a:r>
              <a:rPr lang="en-US" dirty="0">
                <a:hlinkClick r:id="rId5"/>
              </a:rPr>
              <a:t>Texas</a:t>
            </a:r>
          </a:p>
          <a:p>
            <a:pPr lvl="1"/>
            <a:r>
              <a:rPr lang="en-US" dirty="0">
                <a:hlinkClick r:id="rId5"/>
              </a:rPr>
              <a:t>Oklahoma</a:t>
            </a:r>
            <a:endParaRPr lang="en-US" dirty="0"/>
          </a:p>
          <a:p>
            <a:pPr lvl="1"/>
            <a:r>
              <a:rPr lang="en-US" dirty="0">
                <a:hlinkClick r:id="rId6"/>
              </a:rPr>
              <a:t>Virginia</a:t>
            </a:r>
            <a:endParaRPr lang="en-US" dirty="0"/>
          </a:p>
          <a:p>
            <a:pPr marL="457200" lvl="1" indent="0">
              <a:buNone/>
            </a:pPr>
            <a:endParaRPr lang="en-CA" dirty="0"/>
          </a:p>
        </p:txBody>
      </p:sp>
      <p:sp>
        <p:nvSpPr>
          <p:cNvPr id="7" name="Content Placeholder 6">
            <a:extLst>
              <a:ext uri="{FF2B5EF4-FFF2-40B4-BE49-F238E27FC236}">
                <a16:creationId xmlns:a16="http://schemas.microsoft.com/office/drawing/2014/main" id="{91D92369-7338-E6E3-3EB8-841C2C2E8960}"/>
              </a:ext>
            </a:extLst>
          </p:cNvPr>
          <p:cNvSpPr>
            <a:spLocks noGrp="1"/>
          </p:cNvSpPr>
          <p:nvPr>
            <p:ph sz="half" idx="2"/>
          </p:nvPr>
        </p:nvSpPr>
        <p:spPr>
          <a:xfrm>
            <a:off x="3664102" y="2546379"/>
            <a:ext cx="5181600" cy="2743200"/>
          </a:xfrm>
        </p:spPr>
        <p:txBody>
          <a:bodyPr/>
          <a:lstStyle/>
          <a:p>
            <a:pPr lvl="1"/>
            <a:r>
              <a:rPr lang="en-US" dirty="0">
                <a:hlinkClick r:id="rId7"/>
              </a:rPr>
              <a:t>Belgium</a:t>
            </a:r>
            <a:endParaRPr lang="en-US" dirty="0"/>
          </a:p>
          <a:p>
            <a:pPr lvl="1"/>
            <a:r>
              <a:rPr lang="en-US" dirty="0">
                <a:hlinkClick r:id="rId8"/>
              </a:rPr>
              <a:t>France</a:t>
            </a:r>
            <a:endParaRPr lang="en-US" dirty="0">
              <a:hlinkClick r:id="rId9"/>
            </a:endParaRPr>
          </a:p>
          <a:p>
            <a:pPr lvl="1"/>
            <a:r>
              <a:rPr lang="en-US" dirty="0">
                <a:hlinkClick r:id="rId9"/>
              </a:rPr>
              <a:t>Bulgaria</a:t>
            </a:r>
            <a:endParaRPr lang="en-US" dirty="0"/>
          </a:p>
          <a:p>
            <a:pPr lvl="1"/>
            <a:endParaRPr lang="en-US" dirty="0"/>
          </a:p>
          <a:p>
            <a:pPr lvl="1"/>
            <a:r>
              <a:rPr lang="en-US" dirty="0">
                <a:hlinkClick r:id="rId10"/>
              </a:rPr>
              <a:t>Chile</a:t>
            </a:r>
            <a:endParaRPr lang="en-CA" dirty="0"/>
          </a:p>
          <a:p>
            <a:pPr lvl="1"/>
            <a:endParaRPr lang="en-US" dirty="0"/>
          </a:p>
        </p:txBody>
      </p:sp>
      <p:sp>
        <p:nvSpPr>
          <p:cNvPr id="8" name="Right Brace 7">
            <a:extLst>
              <a:ext uri="{FF2B5EF4-FFF2-40B4-BE49-F238E27FC236}">
                <a16:creationId xmlns:a16="http://schemas.microsoft.com/office/drawing/2014/main" id="{C10444B8-A883-AF58-8C59-F61766DFA4B4}"/>
              </a:ext>
            </a:extLst>
          </p:cNvPr>
          <p:cNvSpPr/>
          <p:nvPr/>
        </p:nvSpPr>
        <p:spPr>
          <a:xfrm>
            <a:off x="2320001" y="3795315"/>
            <a:ext cx="223025" cy="149426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ln w="76200">
                <a:solidFill>
                  <a:schemeClr val="tx1"/>
                </a:solidFill>
              </a:ln>
            </a:endParaRPr>
          </a:p>
        </p:txBody>
      </p:sp>
      <p:sp>
        <p:nvSpPr>
          <p:cNvPr id="9" name="TextBox 8">
            <a:extLst>
              <a:ext uri="{FF2B5EF4-FFF2-40B4-BE49-F238E27FC236}">
                <a16:creationId xmlns:a16="http://schemas.microsoft.com/office/drawing/2014/main" id="{21A56547-BBB3-C3F0-2F1A-6706EED3EE52}"/>
              </a:ext>
            </a:extLst>
          </p:cNvPr>
          <p:cNvSpPr txBox="1"/>
          <p:nvPr/>
        </p:nvSpPr>
        <p:spPr>
          <a:xfrm>
            <a:off x="2431513" y="4219281"/>
            <a:ext cx="1121076" cy="646331"/>
          </a:xfrm>
          <a:prstGeom prst="rect">
            <a:avLst/>
          </a:prstGeom>
          <a:noFill/>
        </p:spPr>
        <p:txBody>
          <a:bodyPr wrap="none" rtlCol="0">
            <a:spAutoFit/>
          </a:bodyPr>
          <a:lstStyle/>
          <a:p>
            <a:r>
              <a:rPr lang="en-CA" dirty="0"/>
              <a:t>Iatrogenic</a:t>
            </a:r>
          </a:p>
          <a:p>
            <a:r>
              <a:rPr lang="en-CA" dirty="0"/>
              <a:t>Cluster</a:t>
            </a:r>
          </a:p>
        </p:txBody>
      </p:sp>
      <p:pic>
        <p:nvPicPr>
          <p:cNvPr id="11" name="Picture 10">
            <a:extLst>
              <a:ext uri="{FF2B5EF4-FFF2-40B4-BE49-F238E27FC236}">
                <a16:creationId xmlns:a16="http://schemas.microsoft.com/office/drawing/2014/main" id="{22D0A8EF-7B66-C7AA-6877-61BBA15A9C36}"/>
              </a:ext>
            </a:extLst>
          </p:cNvPr>
          <p:cNvPicPr>
            <a:picLocks noChangeAspect="1"/>
          </p:cNvPicPr>
          <p:nvPr/>
        </p:nvPicPr>
        <p:blipFill>
          <a:blip r:embed="rId11"/>
          <a:stretch>
            <a:fillRect/>
          </a:stretch>
        </p:blipFill>
        <p:spPr>
          <a:xfrm>
            <a:off x="7259444" y="0"/>
            <a:ext cx="4917317" cy="6831534"/>
          </a:xfrm>
          <a:prstGeom prst="rect">
            <a:avLst/>
          </a:prstGeom>
        </p:spPr>
      </p:pic>
    </p:spTree>
    <p:extLst>
      <p:ext uri="{BB962C8B-B14F-4D97-AF65-F5344CB8AC3E}">
        <p14:creationId xmlns:p14="http://schemas.microsoft.com/office/powerpoint/2010/main" val="319682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EB86BA-26D7-13EB-AE79-49F686C62E7A}"/>
              </a:ext>
            </a:extLst>
          </p:cNvPr>
          <p:cNvPicPr>
            <a:picLocks noChangeAspect="1"/>
          </p:cNvPicPr>
          <p:nvPr/>
        </p:nvPicPr>
        <p:blipFill>
          <a:blip r:embed="rId2"/>
          <a:stretch>
            <a:fillRect/>
          </a:stretch>
        </p:blipFill>
        <p:spPr>
          <a:xfrm>
            <a:off x="4641462" y="37785"/>
            <a:ext cx="7550538" cy="351173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3F74CEC-C561-2E9D-ADF3-1267A207381E}"/>
              </a:ext>
            </a:extLst>
          </p:cNvPr>
          <p:cNvSpPr>
            <a:spLocks noGrp="1"/>
          </p:cNvSpPr>
          <p:nvPr>
            <p:ph type="title"/>
          </p:nvPr>
        </p:nvSpPr>
        <p:spPr>
          <a:xfrm>
            <a:off x="0" y="912538"/>
            <a:ext cx="10515600" cy="1325563"/>
          </a:xfrm>
        </p:spPr>
        <p:txBody>
          <a:bodyPr/>
          <a:lstStyle/>
          <a:p>
            <a:r>
              <a:rPr lang="en-CA" sz="3600" dirty="0"/>
              <a:t>EIA Cases in Canada</a:t>
            </a:r>
            <a:br>
              <a:rPr lang="en-CA" sz="3600" dirty="0"/>
            </a:br>
            <a:r>
              <a:rPr lang="en-CA" sz="2800" b="0" dirty="0"/>
              <a:t>Since last meeting</a:t>
            </a:r>
          </a:p>
        </p:txBody>
      </p:sp>
      <p:sp>
        <p:nvSpPr>
          <p:cNvPr id="4" name="Slide Number Placeholder 3">
            <a:extLst>
              <a:ext uri="{FF2B5EF4-FFF2-40B4-BE49-F238E27FC236}">
                <a16:creationId xmlns:a16="http://schemas.microsoft.com/office/drawing/2014/main" id="{45C3B703-0882-0231-55B8-B3D1F0CE7C69}"/>
              </a:ext>
            </a:extLst>
          </p:cNvPr>
          <p:cNvSpPr>
            <a:spLocks noGrp="1"/>
          </p:cNvSpPr>
          <p:nvPr>
            <p:ph type="sldNum" sz="quarter" idx="14"/>
          </p:nvPr>
        </p:nvSpPr>
        <p:spPr/>
        <p:txBody>
          <a:bodyPr/>
          <a:lstStyle/>
          <a:p>
            <a:pPr>
              <a:defRPr/>
            </a:pPr>
            <a:fld id="{A5F12CC5-A507-4028-B3C9-257C8E707382}" type="slidenum">
              <a:rPr lang="en-US" smtClean="0"/>
              <a:pPr>
                <a:defRPr/>
              </a:pPr>
              <a:t>3</a:t>
            </a:fld>
            <a:endParaRPr lang="en-US"/>
          </a:p>
        </p:txBody>
      </p:sp>
      <p:pic>
        <p:nvPicPr>
          <p:cNvPr id="9" name="Content Placeholder 5">
            <a:extLst>
              <a:ext uri="{FF2B5EF4-FFF2-40B4-BE49-F238E27FC236}">
                <a16:creationId xmlns:a16="http://schemas.microsoft.com/office/drawing/2014/main" id="{295D13D5-7E4C-9D55-ADDE-A61BFC829EC8}"/>
              </a:ext>
            </a:extLst>
          </p:cNvPr>
          <p:cNvPicPr>
            <a:picLocks noChangeAspect="1"/>
          </p:cNvPicPr>
          <p:nvPr/>
        </p:nvPicPr>
        <p:blipFill>
          <a:blip r:embed="rId3"/>
          <a:stretch>
            <a:fillRect/>
          </a:stretch>
        </p:blipFill>
        <p:spPr>
          <a:xfrm>
            <a:off x="0" y="3112854"/>
            <a:ext cx="6255834" cy="374514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DBD4095E-022C-5D9E-8075-FFA0210F0BE1}"/>
              </a:ext>
            </a:extLst>
          </p:cNvPr>
          <p:cNvSpPr txBox="1"/>
          <p:nvPr/>
        </p:nvSpPr>
        <p:spPr>
          <a:xfrm>
            <a:off x="6506923" y="4015931"/>
            <a:ext cx="5685077" cy="1938992"/>
          </a:xfrm>
          <a:prstGeom prst="rect">
            <a:avLst/>
          </a:prstGeom>
          <a:noFill/>
        </p:spPr>
        <p:txBody>
          <a:bodyPr wrap="square" rtlCol="0">
            <a:spAutoFit/>
          </a:bodyPr>
          <a:lstStyle/>
          <a:p>
            <a:r>
              <a:rPr lang="en-CA" sz="2000" dirty="0"/>
              <a:t>A couple of recent weeks have peaks that are 2 standard deviations above average, but trend doesn’t look too different to normal.</a:t>
            </a:r>
          </a:p>
          <a:p>
            <a:endParaRPr lang="en-CA" sz="2000" dirty="0"/>
          </a:p>
          <a:p>
            <a:r>
              <a:rPr lang="en-CA" sz="2000" b="1" dirty="0"/>
              <a:t>Question: </a:t>
            </a:r>
            <a:r>
              <a:rPr lang="en-CA" sz="2000" dirty="0"/>
              <a:t>are case numbers different than expected in Canada?</a:t>
            </a:r>
          </a:p>
        </p:txBody>
      </p:sp>
    </p:spTree>
    <p:extLst>
      <p:ext uri="{BB962C8B-B14F-4D97-AF65-F5344CB8AC3E}">
        <p14:creationId xmlns:p14="http://schemas.microsoft.com/office/powerpoint/2010/main" val="175029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3"/>
          <a:stretch>
            <a:fillRect/>
          </a:stretch>
        </p:blipFill>
        <p:spPr>
          <a:xfrm>
            <a:off x="8465907" y="3921957"/>
            <a:ext cx="3726094" cy="2876511"/>
          </a:xfrm>
          <a:prstGeom prst="rect">
            <a:avLst/>
          </a:prstGeom>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88913" y="488885"/>
            <a:ext cx="6206824" cy="1179844"/>
          </a:xfrm>
        </p:spPr>
        <p:txBody>
          <a:bodyPr/>
          <a:lstStyle/>
          <a:p>
            <a:pPr>
              <a:defRPr/>
            </a:pPr>
            <a:r>
              <a:rPr lang="en-US" sz="3200" dirty="0">
                <a:hlinkClick r:id="rId4"/>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866378"/>
            <a:ext cx="6448193" cy="4258849"/>
          </a:xfrm>
        </p:spPr>
        <p:txBody>
          <a:bodyPr/>
          <a:lstStyle/>
          <a:p>
            <a:r>
              <a:rPr lang="en-US" altLang="en-US" dirty="0"/>
              <a:t>New World Screwworm continues to spread northward, beyond the sterile fly release area</a:t>
            </a:r>
          </a:p>
          <a:p>
            <a:r>
              <a:rPr lang="en-US" altLang="en-US" dirty="0"/>
              <a:t>July 10</a:t>
            </a:r>
            <a:r>
              <a:rPr lang="en-US" altLang="en-US" baseline="30000" dirty="0"/>
              <a:t>th</a:t>
            </a:r>
            <a:r>
              <a:rPr lang="en-US" altLang="en-US" dirty="0"/>
              <a:t> border between Mexico and US closed once again</a:t>
            </a:r>
          </a:p>
          <a:p>
            <a:r>
              <a:rPr lang="en-US" altLang="en-US" dirty="0"/>
              <a:t>All warm-blooded animals are susceptible to this parasite</a:t>
            </a:r>
          </a:p>
          <a:p>
            <a:r>
              <a:rPr lang="en-US" altLang="en-US" dirty="0"/>
              <a:t>Parasite should not survive winter temperatures anywhere in Canada</a:t>
            </a:r>
          </a:p>
        </p:txBody>
      </p:sp>
      <p:pic>
        <p:nvPicPr>
          <p:cNvPr id="1026" name="Picture 2" descr="New World Screwworm update map">
            <a:extLst>
              <a:ext uri="{FF2B5EF4-FFF2-40B4-BE49-F238E27FC236}">
                <a16:creationId xmlns:a16="http://schemas.microsoft.com/office/drawing/2014/main" id="{F8560DE0-B377-8A25-520B-40075206CB09}"/>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762750" y="0"/>
            <a:ext cx="54292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9F54-410F-D04B-557E-5B7C8501F3F8}"/>
              </a:ext>
            </a:extLst>
          </p:cNvPr>
          <p:cNvSpPr>
            <a:spLocks noGrp="1"/>
          </p:cNvSpPr>
          <p:nvPr>
            <p:ph type="title"/>
          </p:nvPr>
        </p:nvSpPr>
        <p:spPr>
          <a:xfrm>
            <a:off x="385763" y="323850"/>
            <a:ext cx="10515600" cy="1325563"/>
          </a:xfrm>
        </p:spPr>
        <p:txBody>
          <a:bodyPr/>
          <a:lstStyle/>
          <a:p>
            <a:pPr>
              <a:defRPr/>
            </a:pPr>
            <a:r>
              <a:rPr lang="en-CA" sz="4000" dirty="0">
                <a:solidFill>
                  <a:srgbClr val="222222"/>
                </a:solidFill>
                <a:latin typeface="-apple-system"/>
                <a:hlinkClick r:id="rId3"/>
              </a:rPr>
              <a:t>The reemergence of the New World screwworm and its potential distribution in North America</a:t>
            </a:r>
            <a:endParaRPr lang="en-CA" dirty="0"/>
          </a:p>
        </p:txBody>
      </p:sp>
      <p:sp>
        <p:nvSpPr>
          <p:cNvPr id="40963" name="Text Placeholder 2">
            <a:extLst>
              <a:ext uri="{FF2B5EF4-FFF2-40B4-BE49-F238E27FC236}">
                <a16:creationId xmlns:a16="http://schemas.microsoft.com/office/drawing/2014/main" id="{74E54CFB-E406-1FE0-2BF7-03931211EC58}"/>
              </a:ext>
            </a:extLst>
          </p:cNvPr>
          <p:cNvSpPr>
            <a:spLocks noGrp="1"/>
          </p:cNvSpPr>
          <p:nvPr>
            <p:ph type="body" sz="quarter" idx="13"/>
          </p:nvPr>
        </p:nvSpPr>
        <p:spPr>
          <a:xfrm>
            <a:off x="173038" y="1743075"/>
            <a:ext cx="6375400" cy="4014788"/>
          </a:xfrm>
        </p:spPr>
        <p:txBody>
          <a:bodyPr/>
          <a:lstStyle/>
          <a:p>
            <a:r>
              <a:rPr lang="en-CA" altLang="en-US" sz="2600" dirty="0">
                <a:solidFill>
                  <a:srgbClr val="222222"/>
                </a:solidFill>
                <a:latin typeface="-apple-system"/>
              </a:rPr>
              <a:t>Mexico, models predicted suitable areas in the south (where reemerging cases have been recorded in 2024–2025) and along both the Pacific and Atlantic coasts</a:t>
            </a:r>
          </a:p>
          <a:p>
            <a:r>
              <a:rPr lang="en-CA" altLang="en-US" sz="2600" dirty="0">
                <a:solidFill>
                  <a:srgbClr val="222222"/>
                </a:solidFill>
                <a:latin typeface="-apple-system"/>
              </a:rPr>
              <a:t>Chiapas, Campeche, Tabasco, and Veracruz critical northern dispersal points</a:t>
            </a:r>
          </a:p>
          <a:p>
            <a:r>
              <a:rPr lang="en-CA" altLang="en-US" sz="2600" dirty="0">
                <a:solidFill>
                  <a:srgbClr val="222222"/>
                </a:solidFill>
                <a:latin typeface="-apple-system"/>
              </a:rPr>
              <a:t>U.S. highest suitable areas were in the southeastern portion of the country (Texas and Florida)</a:t>
            </a:r>
          </a:p>
          <a:p>
            <a:r>
              <a:rPr lang="en-CA" altLang="en-US" sz="2600" dirty="0">
                <a:solidFill>
                  <a:srgbClr val="222222"/>
                </a:solidFill>
                <a:latin typeface="-apple-system"/>
              </a:rPr>
              <a:t>Regions with high livestock density in both countries demonstrate considerable climatic suitability for the pest. </a:t>
            </a:r>
            <a:endParaRPr lang="en-CA" altLang="en-US" sz="2600" dirty="0"/>
          </a:p>
        </p:txBody>
      </p:sp>
      <p:sp>
        <p:nvSpPr>
          <p:cNvPr id="40964" name="Slide Number Placeholder 3">
            <a:extLst>
              <a:ext uri="{FF2B5EF4-FFF2-40B4-BE49-F238E27FC236}">
                <a16:creationId xmlns:a16="http://schemas.microsoft.com/office/drawing/2014/main" id="{F08B9D75-E7DB-2B70-AC68-69564F639EC9}"/>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AAC9E2F-525B-4EA3-AF8F-5D82D4C23BF2}" type="slidenum">
              <a:rPr lang="en-US" altLang="en-US" sz="1200" smtClean="0">
                <a:solidFill>
                  <a:srgbClr val="898989"/>
                </a:solidFill>
              </a:rPr>
              <a:pPr>
                <a:lnSpc>
                  <a:spcPct val="100000"/>
                </a:lnSpc>
                <a:spcBef>
                  <a:spcPct val="0"/>
                </a:spcBef>
                <a:buFontTx/>
                <a:buNone/>
              </a:pPr>
              <a:t>5</a:t>
            </a:fld>
            <a:endParaRPr lang="en-US" altLang="en-US" sz="1200">
              <a:solidFill>
                <a:srgbClr val="898989"/>
              </a:solidFill>
            </a:endParaRPr>
          </a:p>
        </p:txBody>
      </p:sp>
      <p:pic>
        <p:nvPicPr>
          <p:cNvPr id="40965" name="Picture 5">
            <a:extLst>
              <a:ext uri="{FF2B5EF4-FFF2-40B4-BE49-F238E27FC236}">
                <a16:creationId xmlns:a16="http://schemas.microsoft.com/office/drawing/2014/main" id="{7D70FC46-8A10-96C4-2F8A-702EEC4BF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1649413"/>
            <a:ext cx="5270500" cy="50434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4C7-8A96-3CAC-B1F8-562B70ABFD6E}"/>
              </a:ext>
            </a:extLst>
          </p:cNvPr>
          <p:cNvSpPr>
            <a:spLocks noGrp="1"/>
          </p:cNvSpPr>
          <p:nvPr>
            <p:ph type="title"/>
          </p:nvPr>
        </p:nvSpPr>
        <p:spPr>
          <a:xfrm>
            <a:off x="0" y="1"/>
            <a:ext cx="10515600" cy="777876"/>
          </a:xfrm>
        </p:spPr>
        <p:txBody>
          <a:bodyPr/>
          <a:lstStyle/>
          <a:p>
            <a:pPr>
              <a:defRPr/>
            </a:pPr>
            <a:r>
              <a:rPr lang="en-US" sz="3200" dirty="0"/>
              <a:t>Longhorn Tick in the USA</a:t>
            </a:r>
            <a:endParaRPr lang="en-CA" sz="3200" dirty="0"/>
          </a:p>
        </p:txBody>
      </p:sp>
      <p:sp>
        <p:nvSpPr>
          <p:cNvPr id="36867" name="Text Placeholder 2">
            <a:extLst>
              <a:ext uri="{FF2B5EF4-FFF2-40B4-BE49-F238E27FC236}">
                <a16:creationId xmlns:a16="http://schemas.microsoft.com/office/drawing/2014/main" id="{BA390CDF-9386-CDAD-E874-CE8A35684570}"/>
              </a:ext>
            </a:extLst>
          </p:cNvPr>
          <p:cNvSpPr>
            <a:spLocks noGrp="1"/>
          </p:cNvSpPr>
          <p:nvPr>
            <p:ph type="body" sz="quarter" idx="13"/>
          </p:nvPr>
        </p:nvSpPr>
        <p:spPr>
          <a:xfrm>
            <a:off x="277812" y="777877"/>
            <a:ext cx="6453187" cy="3676650"/>
          </a:xfrm>
        </p:spPr>
        <p:txBody>
          <a:bodyPr/>
          <a:lstStyle/>
          <a:p>
            <a:r>
              <a:rPr lang="en-CA" altLang="en-US" sz="2200" dirty="0"/>
              <a:t>USDA ALHT update calls have been cancelled </a:t>
            </a:r>
          </a:p>
          <a:p>
            <a:r>
              <a:rPr lang="en-CA" altLang="en-US" sz="2200" dirty="0"/>
              <a:t>Map is dated – last data from April 2025 (no longer reflects current situation)</a:t>
            </a:r>
          </a:p>
          <a:p>
            <a:r>
              <a:rPr lang="en-CA" altLang="en-US" sz="2200" dirty="0"/>
              <a:t>~59% of affected counties are established</a:t>
            </a:r>
          </a:p>
          <a:p>
            <a:r>
              <a:rPr lang="en-CA" altLang="en-US" sz="2200" dirty="0">
                <a:hlinkClick r:id="rId3"/>
              </a:rPr>
              <a:t>Michigan</a:t>
            </a:r>
            <a:r>
              <a:rPr lang="en-CA" altLang="en-US" sz="2200" dirty="0"/>
              <a:t> reported its first detection of the ALHT in the state</a:t>
            </a:r>
          </a:p>
          <a:p>
            <a:pPr lvl="1"/>
            <a:r>
              <a:rPr lang="en-CA" altLang="en-US" sz="2200" dirty="0"/>
              <a:t>Two ALHT nymphs confirmed in Berrien County on June 11, 2025</a:t>
            </a:r>
          </a:p>
          <a:p>
            <a:pPr lvl="1"/>
            <a:r>
              <a:rPr lang="en-CA" altLang="en-US" sz="2200" dirty="0"/>
              <a:t>~400km from Canadian border</a:t>
            </a:r>
          </a:p>
          <a:p>
            <a:r>
              <a:rPr lang="en-CA" altLang="en-US" sz="2200" dirty="0"/>
              <a:t>Iowa has confirmed </a:t>
            </a:r>
            <a:r>
              <a:rPr lang="en-CA" altLang="en-US" sz="2200" dirty="0">
                <a:hlinkClick r:id="rId4"/>
              </a:rPr>
              <a:t>two cases</a:t>
            </a:r>
            <a:r>
              <a:rPr lang="en-CA" altLang="en-US" sz="2200" dirty="0"/>
              <a:t> of </a:t>
            </a:r>
            <a:r>
              <a:rPr lang="en-CA" altLang="en-US" sz="2200" i="1" dirty="0" err="1"/>
              <a:t>Theileria</a:t>
            </a:r>
            <a:r>
              <a:rPr lang="en-CA" altLang="en-US" sz="2200" i="1" dirty="0"/>
              <a:t> </a:t>
            </a:r>
            <a:r>
              <a:rPr lang="en-CA" altLang="en-US" sz="2200" i="1" dirty="0" err="1"/>
              <a:t>orientalis</a:t>
            </a:r>
            <a:r>
              <a:rPr lang="en-CA" altLang="en-US" sz="2200" i="1" dirty="0"/>
              <a:t> </a:t>
            </a:r>
            <a:r>
              <a:rPr lang="en-CA" altLang="en-US" sz="2200" dirty="0"/>
              <a:t>Ikeda in cattle</a:t>
            </a:r>
          </a:p>
          <a:p>
            <a:pPr lvl="1"/>
            <a:r>
              <a:rPr lang="en-CA" altLang="en-US" sz="2200" dirty="0"/>
              <a:t>Both located in southeast Iowa (1</a:t>
            </a:r>
            <a:r>
              <a:rPr lang="en-CA" altLang="en-US" sz="2200" baseline="30000" dirty="0"/>
              <a:t>st</a:t>
            </a:r>
            <a:r>
              <a:rPr lang="en-CA" altLang="en-US" sz="2200" dirty="0"/>
              <a:t> in </a:t>
            </a:r>
            <a:r>
              <a:rPr lang="en-CA" altLang="en-US" sz="2200" dirty="0">
                <a:hlinkClick r:id="rId5"/>
              </a:rPr>
              <a:t>Van Buren County</a:t>
            </a:r>
            <a:r>
              <a:rPr lang="en-CA" altLang="en-US" sz="2200" dirty="0"/>
              <a:t>)</a:t>
            </a:r>
          </a:p>
          <a:p>
            <a:pPr lvl="1"/>
            <a:r>
              <a:rPr lang="en-CA" altLang="en-US" sz="2200" dirty="0"/>
              <a:t>Modelling suggests most of Iowa is not suitable habitat for the tick, would mostly affect southeast of the state</a:t>
            </a:r>
          </a:p>
        </p:txBody>
      </p:sp>
      <p:sp>
        <p:nvSpPr>
          <p:cNvPr id="36868" name="Rectangle 2">
            <a:extLst>
              <a:ext uri="{FF2B5EF4-FFF2-40B4-BE49-F238E27FC236}">
                <a16:creationId xmlns:a16="http://schemas.microsoft.com/office/drawing/2014/main" id="{91173AA0-3EA4-B80D-BDB2-93E9F7B1213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A99A603D-E6BC-74D8-8086-D18EC3911320}"/>
              </a:ext>
            </a:extLst>
          </p:cNvPr>
          <p:cNvSpPr txBox="1">
            <a:spLocks noChangeArrowheads="1"/>
          </p:cNvSpPr>
          <p:nvPr/>
        </p:nvSpPr>
        <p:spPr bwMode="auto">
          <a:xfrm>
            <a:off x="7310436" y="445452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USDA </a:t>
            </a:r>
            <a:r>
              <a:rPr lang="en-CA" altLang="en-US" sz="1400" b="1" i="1" dirty="0" err="1"/>
              <a:t>Haemaphysalis</a:t>
            </a:r>
            <a:r>
              <a:rPr lang="en-CA" altLang="en-US" sz="1400" b="1" i="1" dirty="0"/>
              <a:t> longicornis </a:t>
            </a:r>
            <a:r>
              <a:rPr lang="en-CA" altLang="en-US" sz="1400" b="1" dirty="0"/>
              <a:t>(Asian </a:t>
            </a:r>
            <a:r>
              <a:rPr lang="en-CA" altLang="en-US" sz="1400" b="1" dirty="0" err="1"/>
              <a:t>longhorned</a:t>
            </a:r>
            <a:r>
              <a:rPr lang="en-CA" altLang="en-US" sz="1400" b="1" dirty="0"/>
              <a:t> tick) Situation Report – April 2025</a:t>
            </a:r>
          </a:p>
        </p:txBody>
      </p:sp>
      <p:sp>
        <p:nvSpPr>
          <p:cNvPr id="36870" name="TextBox 3">
            <a:extLst>
              <a:ext uri="{FF2B5EF4-FFF2-40B4-BE49-F238E27FC236}">
                <a16:creationId xmlns:a16="http://schemas.microsoft.com/office/drawing/2014/main" id="{B55B58B6-EB39-FBAA-249F-AD17B52E41D8}"/>
              </a:ext>
            </a:extLst>
          </p:cNvPr>
          <p:cNvSpPr txBox="1">
            <a:spLocks noChangeArrowheads="1"/>
          </p:cNvSpPr>
          <p:nvPr/>
        </p:nvSpPr>
        <p:spPr bwMode="auto">
          <a:xfrm>
            <a:off x="7850188" y="378446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https://scwds.shinyapps.io/haemaphysalis/</a:t>
            </a:r>
            <a:r>
              <a:rPr lang="en-CA" altLang="en-US" sz="1800" dirty="0"/>
              <a:t> </a:t>
            </a:r>
          </a:p>
        </p:txBody>
      </p:sp>
      <p:pic>
        <p:nvPicPr>
          <p:cNvPr id="36871" name="Picture 3">
            <a:extLst>
              <a:ext uri="{FF2B5EF4-FFF2-40B4-BE49-F238E27FC236}">
                <a16:creationId xmlns:a16="http://schemas.microsoft.com/office/drawing/2014/main" id="{7FBAF831-1FF0-08D8-7ED7-94C24F8B59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2" y="123554"/>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8F48-9092-02FF-2209-8DCAB4FE4441}"/>
              </a:ext>
            </a:extLst>
          </p:cNvPr>
          <p:cNvSpPr>
            <a:spLocks noGrp="1"/>
          </p:cNvSpPr>
          <p:nvPr>
            <p:ph type="title"/>
          </p:nvPr>
        </p:nvSpPr>
        <p:spPr/>
        <p:txBody>
          <a:bodyPr/>
          <a:lstStyle/>
          <a:p>
            <a:r>
              <a:rPr lang="en-US" sz="3200" dirty="0">
                <a:hlinkClick r:id="rId2"/>
              </a:rPr>
              <a:t>Haemaphysalis longicornis ticks are unable to </a:t>
            </a:r>
            <a:r>
              <a:rPr lang="en-US" sz="3200" dirty="0" err="1">
                <a:hlinkClick r:id="rId2"/>
              </a:rPr>
              <a:t>transstadially</a:t>
            </a:r>
            <a:r>
              <a:rPr lang="en-US" sz="3200" dirty="0">
                <a:hlinkClick r:id="rId2"/>
              </a:rPr>
              <a:t> transmit </a:t>
            </a:r>
            <a:r>
              <a:rPr lang="en-US" sz="3200" i="1" dirty="0" err="1">
                <a:hlinkClick r:id="rId2"/>
              </a:rPr>
              <a:t>Theileria</a:t>
            </a:r>
            <a:r>
              <a:rPr lang="en-US" sz="3200" i="1" dirty="0">
                <a:hlinkClick r:id="rId2"/>
              </a:rPr>
              <a:t> </a:t>
            </a:r>
            <a:r>
              <a:rPr lang="en-US" sz="3200" i="1" dirty="0" err="1">
                <a:hlinkClick r:id="rId2"/>
              </a:rPr>
              <a:t>haneyi</a:t>
            </a:r>
            <a:r>
              <a:rPr lang="en-US" sz="3200" dirty="0">
                <a:hlinkClick r:id="rId2"/>
              </a:rPr>
              <a:t> to horses – PubMed</a:t>
            </a:r>
            <a:r>
              <a:rPr lang="en-US" sz="3200" dirty="0"/>
              <a:t> </a:t>
            </a:r>
            <a:br>
              <a:rPr lang="en-US" sz="3200" dirty="0"/>
            </a:br>
            <a:endParaRPr lang="en-CA" sz="3200" dirty="0"/>
          </a:p>
        </p:txBody>
      </p:sp>
      <p:sp>
        <p:nvSpPr>
          <p:cNvPr id="5" name="Content Placeholder 4">
            <a:extLst>
              <a:ext uri="{FF2B5EF4-FFF2-40B4-BE49-F238E27FC236}">
                <a16:creationId xmlns:a16="http://schemas.microsoft.com/office/drawing/2014/main" id="{7BABB7BF-49FA-FBAC-8A5C-2EE37FE8E962}"/>
              </a:ext>
            </a:extLst>
          </p:cNvPr>
          <p:cNvSpPr>
            <a:spLocks noGrp="1"/>
          </p:cNvSpPr>
          <p:nvPr>
            <p:ph sz="half" idx="1"/>
          </p:nvPr>
        </p:nvSpPr>
        <p:spPr>
          <a:xfrm>
            <a:off x="269488" y="1349298"/>
            <a:ext cx="5596054" cy="4781637"/>
          </a:xfrm>
        </p:spPr>
        <p:txBody>
          <a:bodyPr/>
          <a:lstStyle/>
          <a:p>
            <a:r>
              <a:rPr lang="en-CA" i="1" dirty="0"/>
              <a:t>H longicornis </a:t>
            </a:r>
            <a:r>
              <a:rPr lang="en-CA" dirty="0"/>
              <a:t>larvae and nymphs fed on a chronically infected splenectomised horse</a:t>
            </a:r>
          </a:p>
          <a:p>
            <a:r>
              <a:rPr lang="en-CA" dirty="0"/>
              <a:t>Allowed to metamorphose to next </a:t>
            </a:r>
            <a:r>
              <a:rPr lang="en-CA" dirty="0" err="1"/>
              <a:t>lifestage</a:t>
            </a:r>
            <a:r>
              <a:rPr lang="en-CA" dirty="0"/>
              <a:t> and exposed to naïve horses</a:t>
            </a:r>
          </a:p>
          <a:p>
            <a:r>
              <a:rPr lang="en-CA" dirty="0"/>
              <a:t>No infection passed to naïve horses</a:t>
            </a:r>
          </a:p>
          <a:p>
            <a:r>
              <a:rPr lang="en-CA" dirty="0"/>
              <a:t>Positive control with infected blood became infected with </a:t>
            </a:r>
            <a:r>
              <a:rPr lang="en-CA" i="1" dirty="0"/>
              <a:t>T. </a:t>
            </a:r>
            <a:r>
              <a:rPr lang="en-CA" i="1" dirty="0" err="1"/>
              <a:t>haneyi</a:t>
            </a:r>
            <a:endParaRPr lang="en-CA" i="1" dirty="0"/>
          </a:p>
          <a:p>
            <a:r>
              <a:rPr lang="en-CA" dirty="0"/>
              <a:t>Doesn’t tell us about H. longicornis ability to transmit </a:t>
            </a:r>
            <a:r>
              <a:rPr lang="en-CA" i="1" dirty="0"/>
              <a:t>T. equi </a:t>
            </a:r>
            <a:r>
              <a:rPr lang="en-CA" dirty="0"/>
              <a:t>or </a:t>
            </a:r>
            <a:r>
              <a:rPr lang="en-CA" i="1" dirty="0"/>
              <a:t>B. </a:t>
            </a:r>
            <a:r>
              <a:rPr lang="en-CA" i="1" dirty="0" err="1"/>
              <a:t>caballi</a:t>
            </a:r>
            <a:r>
              <a:rPr lang="en-CA" i="1" dirty="0"/>
              <a:t> </a:t>
            </a:r>
            <a:r>
              <a:rPr lang="en-CA" dirty="0"/>
              <a:t>(equine piroplasmosis)</a:t>
            </a:r>
          </a:p>
          <a:p>
            <a:endParaRPr lang="en-CA" dirty="0"/>
          </a:p>
        </p:txBody>
      </p:sp>
      <p:sp>
        <p:nvSpPr>
          <p:cNvPr id="4" name="Slide Number Placeholder 3">
            <a:extLst>
              <a:ext uri="{FF2B5EF4-FFF2-40B4-BE49-F238E27FC236}">
                <a16:creationId xmlns:a16="http://schemas.microsoft.com/office/drawing/2014/main" id="{FFE462FC-3654-97D5-4FA3-B664C1B3011E}"/>
              </a:ext>
            </a:extLst>
          </p:cNvPr>
          <p:cNvSpPr>
            <a:spLocks noGrp="1"/>
          </p:cNvSpPr>
          <p:nvPr>
            <p:ph type="sldNum" sz="quarter" idx="10"/>
          </p:nvPr>
        </p:nvSpPr>
        <p:spPr/>
        <p:txBody>
          <a:bodyPr/>
          <a:lstStyle/>
          <a:p>
            <a:pPr>
              <a:defRPr/>
            </a:pPr>
            <a:fld id="{A5F12CC5-A507-4028-B3C9-257C8E707382}" type="slidenum">
              <a:rPr lang="en-US" smtClean="0"/>
              <a:pPr>
                <a:defRPr/>
              </a:pPr>
              <a:t>7</a:t>
            </a:fld>
            <a:endParaRPr lang="en-US"/>
          </a:p>
        </p:txBody>
      </p:sp>
      <p:pic>
        <p:nvPicPr>
          <p:cNvPr id="9" name="Content Placeholder 8">
            <a:extLst>
              <a:ext uri="{FF2B5EF4-FFF2-40B4-BE49-F238E27FC236}">
                <a16:creationId xmlns:a16="http://schemas.microsoft.com/office/drawing/2014/main" id="{A1473B79-4300-0AC6-EB9A-47B2396694A7}"/>
              </a:ext>
            </a:extLst>
          </p:cNvPr>
          <p:cNvPicPr>
            <a:picLocks noGrp="1" noChangeAspect="1"/>
          </p:cNvPicPr>
          <p:nvPr>
            <p:ph sz="half" idx="2"/>
          </p:nvPr>
        </p:nvPicPr>
        <p:blipFill>
          <a:blip r:embed="rId3"/>
          <a:stretch>
            <a:fillRect/>
          </a:stretch>
        </p:blipFill>
        <p:spPr>
          <a:xfrm>
            <a:off x="6189856" y="1920559"/>
            <a:ext cx="4841488" cy="3804963"/>
          </a:xfrm>
          <a:prstGeom prst="rect">
            <a:avLst/>
          </a:prstGeom>
        </p:spPr>
      </p:pic>
    </p:spTree>
    <p:extLst>
      <p:ext uri="{BB962C8B-B14F-4D97-AF65-F5344CB8AC3E}">
        <p14:creationId xmlns:p14="http://schemas.microsoft.com/office/powerpoint/2010/main" val="198554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0FB-116D-C0CE-9763-9F905EACCA2D}"/>
              </a:ext>
            </a:extLst>
          </p:cNvPr>
          <p:cNvSpPr>
            <a:spLocks noGrp="1"/>
          </p:cNvSpPr>
          <p:nvPr>
            <p:ph type="title"/>
          </p:nvPr>
        </p:nvSpPr>
        <p:spPr>
          <a:xfrm>
            <a:off x="838200" y="123031"/>
            <a:ext cx="10515600" cy="791370"/>
          </a:xfrm>
        </p:spPr>
        <p:txBody>
          <a:bodyPr/>
          <a:lstStyle/>
          <a:p>
            <a:r>
              <a:rPr lang="en-CA" dirty="0"/>
              <a:t>West Nile Virus Hazard Trend</a:t>
            </a:r>
          </a:p>
        </p:txBody>
      </p:sp>
      <p:sp>
        <p:nvSpPr>
          <p:cNvPr id="4" name="Slide Number Placeholder 3">
            <a:extLst>
              <a:ext uri="{FF2B5EF4-FFF2-40B4-BE49-F238E27FC236}">
                <a16:creationId xmlns:a16="http://schemas.microsoft.com/office/drawing/2014/main" id="{A9CBC17E-3F58-7638-DEFE-A463B089EC36}"/>
              </a:ext>
            </a:extLst>
          </p:cNvPr>
          <p:cNvSpPr>
            <a:spLocks noGrp="1"/>
          </p:cNvSpPr>
          <p:nvPr>
            <p:ph type="sldNum" sz="quarter" idx="14"/>
          </p:nvPr>
        </p:nvSpPr>
        <p:spPr/>
        <p:txBody>
          <a:bodyPr/>
          <a:lstStyle/>
          <a:p>
            <a:pPr>
              <a:defRPr/>
            </a:pPr>
            <a:fld id="{A5F12CC5-A507-4028-B3C9-257C8E707382}" type="slidenum">
              <a:rPr lang="en-US" smtClean="0"/>
              <a:pPr>
                <a:defRPr/>
              </a:pPr>
              <a:t>8</a:t>
            </a:fld>
            <a:endParaRPr lang="en-US"/>
          </a:p>
        </p:txBody>
      </p:sp>
      <p:sp>
        <p:nvSpPr>
          <p:cNvPr id="5" name="TextBox 4">
            <a:extLst>
              <a:ext uri="{FF2B5EF4-FFF2-40B4-BE49-F238E27FC236}">
                <a16:creationId xmlns:a16="http://schemas.microsoft.com/office/drawing/2014/main" id="{07512F61-3671-1295-1D06-88B93495A745}"/>
              </a:ext>
            </a:extLst>
          </p:cNvPr>
          <p:cNvSpPr txBox="1"/>
          <p:nvPr/>
        </p:nvSpPr>
        <p:spPr>
          <a:xfrm>
            <a:off x="281290" y="1913715"/>
            <a:ext cx="5298183" cy="3600986"/>
          </a:xfrm>
          <a:prstGeom prst="rect">
            <a:avLst/>
          </a:prstGeom>
          <a:noFill/>
        </p:spPr>
        <p:txBody>
          <a:bodyPr wrap="square">
            <a:spAutoFit/>
          </a:bodyPr>
          <a:lstStyle/>
          <a:p>
            <a:r>
              <a:rPr lang="en-US" sz="2400" dirty="0"/>
              <a:t>40 - Different reports since last meeting</a:t>
            </a:r>
            <a:endParaRPr lang="en-US" sz="2400" dirty="0">
              <a:hlinkClick r:id="rId3"/>
            </a:endParaRPr>
          </a:p>
          <a:p>
            <a:r>
              <a:rPr lang="en-US" sz="2400" dirty="0"/>
              <a:t>North America - 31</a:t>
            </a:r>
          </a:p>
          <a:p>
            <a:r>
              <a:rPr lang="en-US" sz="2400" dirty="0"/>
              <a:t>Europe – 9</a:t>
            </a:r>
          </a:p>
          <a:p>
            <a:endParaRPr lang="en-US" sz="2400" dirty="0"/>
          </a:p>
          <a:p>
            <a:r>
              <a:rPr lang="en-US" sz="2400" dirty="0"/>
              <a:t>Canada:</a:t>
            </a:r>
          </a:p>
          <a:p>
            <a:r>
              <a:rPr lang="en-US" sz="2400" dirty="0"/>
              <a:t>Grey Bruce Public Health - </a:t>
            </a:r>
            <a:r>
              <a:rPr lang="en-US" sz="2400" dirty="0">
                <a:hlinkClick r:id="rId4"/>
              </a:rPr>
              <a:t>bird</a:t>
            </a:r>
            <a:endParaRPr lang="en-US" sz="2400" dirty="0"/>
          </a:p>
          <a:p>
            <a:r>
              <a:rPr lang="en-US" sz="2400" dirty="0"/>
              <a:t>Wellington-Dufferin-Guelph - </a:t>
            </a:r>
            <a:r>
              <a:rPr lang="en-US" sz="2400" dirty="0">
                <a:hlinkClick r:id="rId5"/>
              </a:rPr>
              <a:t>bird</a:t>
            </a:r>
            <a:endParaRPr lang="en-US" sz="2400" dirty="0"/>
          </a:p>
          <a:p>
            <a:endParaRPr lang="en-US" sz="2400" dirty="0">
              <a:hlinkClick r:id="rId3"/>
            </a:endParaRPr>
          </a:p>
          <a:p>
            <a:endParaRPr lang="en-US" dirty="0"/>
          </a:p>
          <a:p>
            <a:endParaRPr lang="en-US" dirty="0"/>
          </a:p>
        </p:txBody>
      </p:sp>
      <p:pic>
        <p:nvPicPr>
          <p:cNvPr id="8" name="Picture 7">
            <a:extLst>
              <a:ext uri="{FF2B5EF4-FFF2-40B4-BE49-F238E27FC236}">
                <a16:creationId xmlns:a16="http://schemas.microsoft.com/office/drawing/2014/main" id="{E6E1B735-953C-E613-DADB-3846B506156C}"/>
              </a:ext>
            </a:extLst>
          </p:cNvPr>
          <p:cNvPicPr>
            <a:picLocks noChangeAspect="1"/>
          </p:cNvPicPr>
          <p:nvPr/>
        </p:nvPicPr>
        <p:blipFill>
          <a:blip r:embed="rId6"/>
          <a:stretch>
            <a:fillRect/>
          </a:stretch>
        </p:blipFill>
        <p:spPr>
          <a:xfrm>
            <a:off x="4728721" y="2642850"/>
            <a:ext cx="7458924" cy="400951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D4EFA19-7C4F-100B-FF03-413E6C8F8F92}"/>
              </a:ext>
            </a:extLst>
          </p:cNvPr>
          <p:cNvSpPr txBox="1"/>
          <p:nvPr/>
        </p:nvSpPr>
        <p:spPr>
          <a:xfrm>
            <a:off x="6093823" y="1137119"/>
            <a:ext cx="5473337" cy="1200329"/>
          </a:xfrm>
          <a:prstGeom prst="rect">
            <a:avLst/>
          </a:prstGeom>
          <a:noFill/>
        </p:spPr>
        <p:txBody>
          <a:bodyPr wrap="square">
            <a:spAutoFit/>
          </a:bodyPr>
          <a:lstStyle/>
          <a:p>
            <a:r>
              <a:rPr lang="en-US" dirty="0">
                <a:hlinkClick r:id="rId7"/>
              </a:rPr>
              <a:t>Surveillance of West Nile virus infections in humans and animals in Europe, monthly report | EFSA</a:t>
            </a:r>
            <a:endParaRPr lang="en-US" dirty="0"/>
          </a:p>
          <a:p>
            <a:pPr marL="285750" indent="-285750">
              <a:buFont typeface="Arial" panose="020B0604020202020204" pitchFamily="34" charset="0"/>
              <a:buChar char="•"/>
            </a:pPr>
            <a:r>
              <a:rPr lang="en-US" dirty="0"/>
              <a:t>Slightly lower than average number of cases in Europe so far in 2025</a:t>
            </a:r>
            <a:endParaRPr lang="en-CA" dirty="0"/>
          </a:p>
        </p:txBody>
      </p:sp>
    </p:spTree>
    <p:extLst>
      <p:ext uri="{BB962C8B-B14F-4D97-AF65-F5344CB8AC3E}">
        <p14:creationId xmlns:p14="http://schemas.microsoft.com/office/powerpoint/2010/main" val="312159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8878-EA4C-020B-A909-FB2AD3030CB6}"/>
              </a:ext>
            </a:extLst>
          </p:cNvPr>
          <p:cNvSpPr>
            <a:spLocks noGrp="1"/>
          </p:cNvSpPr>
          <p:nvPr>
            <p:ph type="title"/>
          </p:nvPr>
        </p:nvSpPr>
        <p:spPr>
          <a:xfrm>
            <a:off x="313554" y="404948"/>
            <a:ext cx="3932237" cy="1600200"/>
          </a:xfrm>
        </p:spPr>
        <p:txBody>
          <a:bodyPr/>
          <a:lstStyle/>
          <a:p>
            <a:r>
              <a:rPr lang="en-CA" dirty="0"/>
              <a:t>Eastern Equine Encephalitis</a:t>
            </a:r>
          </a:p>
        </p:txBody>
      </p:sp>
      <p:sp>
        <p:nvSpPr>
          <p:cNvPr id="6" name="Content Placeholder 5">
            <a:extLst>
              <a:ext uri="{FF2B5EF4-FFF2-40B4-BE49-F238E27FC236}">
                <a16:creationId xmlns:a16="http://schemas.microsoft.com/office/drawing/2014/main" id="{00752662-E3A8-01A4-89DE-AEEC42AEA9FF}"/>
              </a:ext>
            </a:extLst>
          </p:cNvPr>
          <p:cNvSpPr>
            <a:spLocks noGrp="1"/>
          </p:cNvSpPr>
          <p:nvPr>
            <p:ph idx="1"/>
          </p:nvPr>
        </p:nvSpPr>
        <p:spPr/>
        <p:txBody>
          <a:bodyPr/>
          <a:lstStyle/>
          <a:p>
            <a:pPr lvl="1"/>
            <a:endParaRPr lang="en-CA" dirty="0"/>
          </a:p>
          <a:p>
            <a:pPr lvl="1"/>
            <a:endParaRPr lang="en-CA" dirty="0"/>
          </a:p>
          <a:p>
            <a:endParaRPr lang="en-CA" dirty="0"/>
          </a:p>
        </p:txBody>
      </p:sp>
      <p:sp>
        <p:nvSpPr>
          <p:cNvPr id="11" name="Text Placeholder 10">
            <a:extLst>
              <a:ext uri="{FF2B5EF4-FFF2-40B4-BE49-F238E27FC236}">
                <a16:creationId xmlns:a16="http://schemas.microsoft.com/office/drawing/2014/main" id="{48933863-367B-A9E2-19CF-C56A9A614DE6}"/>
              </a:ext>
            </a:extLst>
          </p:cNvPr>
          <p:cNvSpPr>
            <a:spLocks noGrp="1"/>
          </p:cNvSpPr>
          <p:nvPr>
            <p:ph type="body" sz="half" idx="2"/>
          </p:nvPr>
        </p:nvSpPr>
        <p:spPr>
          <a:xfrm>
            <a:off x="526279" y="2201092"/>
            <a:ext cx="3506789" cy="3811588"/>
          </a:xfrm>
        </p:spPr>
        <p:txBody>
          <a:bodyPr/>
          <a:lstStyle/>
          <a:p>
            <a:pPr marL="342900" indent="-342900">
              <a:buFont typeface="Arial" panose="020B0604020202020204" pitchFamily="34" charset="0"/>
              <a:buChar char="•"/>
            </a:pPr>
            <a:r>
              <a:rPr lang="en-CA" sz="2400" dirty="0"/>
              <a:t>Florida </a:t>
            </a:r>
            <a:r>
              <a:rPr lang="en-CA" sz="2400" dirty="0">
                <a:hlinkClick r:id="rId2"/>
              </a:rPr>
              <a:t>horses</a:t>
            </a:r>
            <a:r>
              <a:rPr lang="en-CA" sz="2400" dirty="0"/>
              <a:t>, </a:t>
            </a:r>
            <a:r>
              <a:rPr lang="en-CA" sz="2400" dirty="0">
                <a:hlinkClick r:id="rId3"/>
              </a:rPr>
              <a:t>donkey</a:t>
            </a:r>
            <a:endParaRPr lang="en-CA" sz="2400" dirty="0"/>
          </a:p>
          <a:p>
            <a:pPr marL="342900" indent="-342900">
              <a:buFont typeface="Arial" panose="020B0604020202020204" pitchFamily="34" charset="0"/>
              <a:buChar char="•"/>
            </a:pPr>
            <a:r>
              <a:rPr lang="en-CA" sz="2400" dirty="0"/>
              <a:t>Georgia </a:t>
            </a:r>
            <a:r>
              <a:rPr lang="en-CA" sz="2400" dirty="0">
                <a:hlinkClick r:id="rId4"/>
              </a:rPr>
              <a:t>horse</a:t>
            </a:r>
            <a:endParaRPr lang="en-CA" sz="2400" dirty="0"/>
          </a:p>
          <a:p>
            <a:pPr marL="342900" indent="-342900">
              <a:buFont typeface="Arial" panose="020B0604020202020204" pitchFamily="34" charset="0"/>
              <a:buChar char="•"/>
            </a:pPr>
            <a:r>
              <a:rPr lang="en-CA" sz="2400" dirty="0"/>
              <a:t>Louisiana </a:t>
            </a:r>
            <a:r>
              <a:rPr lang="en-CA" sz="2400" dirty="0">
                <a:hlinkClick r:id="rId5"/>
              </a:rPr>
              <a:t>horse</a:t>
            </a:r>
            <a:endParaRPr lang="en-CA" sz="2400" dirty="0"/>
          </a:p>
          <a:p>
            <a:endParaRPr lang="en-CA" sz="2400" dirty="0"/>
          </a:p>
          <a:p>
            <a:r>
              <a:rPr lang="en-CA" sz="2400" dirty="0"/>
              <a:t>No difference noted to date in expected trend</a:t>
            </a:r>
          </a:p>
        </p:txBody>
      </p:sp>
      <p:sp>
        <p:nvSpPr>
          <p:cNvPr id="4" name="Slide Number Placeholder 3">
            <a:extLst>
              <a:ext uri="{FF2B5EF4-FFF2-40B4-BE49-F238E27FC236}">
                <a16:creationId xmlns:a16="http://schemas.microsoft.com/office/drawing/2014/main" id="{77FCEE3E-0CB2-B913-18B0-E89E214A6570}"/>
              </a:ext>
            </a:extLst>
          </p:cNvPr>
          <p:cNvSpPr>
            <a:spLocks noGrp="1"/>
          </p:cNvSpPr>
          <p:nvPr>
            <p:ph type="sldNum" sz="quarter" idx="10"/>
          </p:nvPr>
        </p:nvSpPr>
        <p:spPr/>
        <p:txBody>
          <a:bodyPr/>
          <a:lstStyle/>
          <a:p>
            <a:pPr>
              <a:defRPr/>
            </a:pPr>
            <a:fld id="{A5F12CC5-A507-4028-B3C9-257C8E707382}" type="slidenum">
              <a:rPr lang="en-US" smtClean="0"/>
              <a:pPr>
                <a:defRPr/>
              </a:pPr>
              <a:t>9</a:t>
            </a:fld>
            <a:endParaRPr lang="en-US"/>
          </a:p>
        </p:txBody>
      </p:sp>
      <p:pic>
        <p:nvPicPr>
          <p:cNvPr id="9" name="Content Placeholder 8">
            <a:extLst>
              <a:ext uri="{FF2B5EF4-FFF2-40B4-BE49-F238E27FC236}">
                <a16:creationId xmlns:a16="http://schemas.microsoft.com/office/drawing/2014/main" id="{64E1F24D-FA87-E7D5-A24D-BBB5B3E86E8D}"/>
              </a:ext>
            </a:extLst>
          </p:cNvPr>
          <p:cNvPicPr>
            <a:picLocks noGrp="1" noChangeAspect="1"/>
          </p:cNvPicPr>
          <p:nvPr>
            <p:ph sz="quarter" idx="4294967295"/>
          </p:nvPr>
        </p:nvPicPr>
        <p:blipFill>
          <a:blip r:embed="rId6"/>
          <a:stretch>
            <a:fillRect/>
          </a:stretch>
        </p:blipFill>
        <p:spPr>
          <a:xfrm>
            <a:off x="4273165" y="1364604"/>
            <a:ext cx="7605281" cy="411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342381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225CE9-4727-4EB6-9468-1FCEB2B1809B}"/>
</file>

<file path=customXml/itemProps2.xml><?xml version="1.0" encoding="utf-8"?>
<ds:datastoreItem xmlns:ds="http://schemas.openxmlformats.org/officeDocument/2006/customXml" ds:itemID="{F15FBCF8-733F-46FE-B6EC-103D549FE7B0}"/>
</file>

<file path=customXml/itemProps3.xml><?xml version="1.0" encoding="utf-8"?>
<ds:datastoreItem xmlns:ds="http://schemas.openxmlformats.org/officeDocument/2006/customXml" ds:itemID="{A231A2CA-048B-46E9-B92D-240591612341}"/>
</file>

<file path=docProps/app.xml><?xml version="1.0" encoding="utf-8"?>
<Properties xmlns="http://schemas.openxmlformats.org/officeDocument/2006/extended-properties" xmlns:vt="http://schemas.openxmlformats.org/officeDocument/2006/docPropsVTypes">
  <Template/>
  <TotalTime>23976</TotalTime>
  <Words>1215</Words>
  <Application>Microsoft Office PowerPoint</Application>
  <PresentationFormat>Widescreen</PresentationFormat>
  <Paragraphs>123</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Arial</vt:lpstr>
      <vt:lpstr>Calibri</vt:lpstr>
      <vt:lpstr>Calibri Light</vt:lpstr>
      <vt:lpstr>Open Sans</vt:lpstr>
      <vt:lpstr>Sage Peak</vt:lpstr>
      <vt:lpstr>Segoe Sans</vt:lpstr>
      <vt:lpstr>2_Office Theme</vt:lpstr>
      <vt:lpstr>Community for Emerging and Zoonotic Diseases Identifying emerging risks through collective intelligence</vt:lpstr>
      <vt:lpstr>Equine Infectious Anemia</vt:lpstr>
      <vt:lpstr>EIA Cases in Canada Since last meeting</vt:lpstr>
      <vt:lpstr>New World Screwworm in Central America and Mexico</vt:lpstr>
      <vt:lpstr>The reemergence of the New World screwworm and its potential distribution in North America</vt:lpstr>
      <vt:lpstr>Longhorn Tick in the USA</vt:lpstr>
      <vt:lpstr>Haemaphysalis longicornis ticks are unable to transstadially transmit Theileria haneyi to horses – PubMed  </vt:lpstr>
      <vt:lpstr>West Nile Virus Hazard Trend</vt:lpstr>
      <vt:lpstr>Eastern Equine Encephalitis</vt:lpstr>
      <vt:lpstr>Valley Fever in the US (human)</vt:lpstr>
      <vt:lpstr>Valley Fever in Horses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566</cp:revision>
  <dcterms:created xsi:type="dcterms:W3CDTF">2020-02-07T23:34:08Z</dcterms:created>
  <dcterms:modified xsi:type="dcterms:W3CDTF">2025-07-22T16:23:47Z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