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56" r:id="rId2"/>
    <p:sldId id="432" r:id="rId3"/>
    <p:sldId id="389" r:id="rId4"/>
    <p:sldId id="411" r:id="rId5"/>
    <p:sldId id="265" r:id="rId6"/>
    <p:sldId id="377" r:id="rId7"/>
    <p:sldId id="368" r:id="rId8"/>
    <p:sldId id="380" r:id="rId9"/>
    <p:sldId id="379" r:id="rId10"/>
    <p:sldId id="407" r:id="rId11"/>
    <p:sldId id="429" r:id="rId12"/>
    <p:sldId id="418" r:id="rId13"/>
    <p:sldId id="428" r:id="rId14"/>
    <p:sldId id="435" r:id="rId15"/>
    <p:sldId id="415" r:id="rId16"/>
    <p:sldId id="433" r:id="rId17"/>
    <p:sldId id="434" r:id="rId1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 lastIdx="8" clrIdx="0"/>
  <p:cmAuthor id="2" name="Zana Dukadzinac"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988" autoAdjust="0"/>
    <p:restoredTop sz="89750" autoAdjust="0"/>
  </p:normalViewPr>
  <p:slideViewPr>
    <p:cSldViewPr snapToGrid="0">
      <p:cViewPr varScale="1">
        <p:scale>
          <a:sx n="64" d="100"/>
          <a:sy n="64" d="100"/>
        </p:scale>
        <p:origin x="60" y="5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67F6BD8-1A18-4180-A3DF-28807FE1821A}" type="datetimeFigureOut">
              <a:rPr lang="en-US"/>
              <a:pPr>
                <a:defRPr/>
              </a:pPr>
              <a:t>2025-07-23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CF894DF-86D1-411C-9BC2-D3E9C3EA92A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6649813-F59C-4C61-9890-20F019F245F2}" type="slidenum">
              <a:rPr lang="en-US" altLang="en-US" smtClean="0">
                <a:solidFill>
                  <a:srgbClr val="000000"/>
                </a:solidFill>
              </a:rPr>
              <a:pPr fontAlgn="base">
                <a:spcBef>
                  <a:spcPct val="0"/>
                </a:spcBef>
                <a:spcAft>
                  <a:spcPct val="0"/>
                </a:spcAft>
              </a:pPr>
              <a:t>1</a:t>
            </a:fld>
            <a:endParaRPr lang="en-US" altLang="en-US">
              <a:solidFill>
                <a:srgbClr val="000000"/>
              </a:solidFill>
            </a:endParaRPr>
          </a:p>
        </p:txBody>
      </p:sp>
    </p:spTree>
    <p:extLst>
      <p:ext uri="{BB962C8B-B14F-4D97-AF65-F5344CB8AC3E}">
        <p14:creationId xmlns:p14="http://schemas.microsoft.com/office/powerpoint/2010/main" val="1242618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10</a:t>
            </a:fld>
            <a:endParaRPr lang="en-US"/>
          </a:p>
        </p:txBody>
      </p:sp>
    </p:spTree>
    <p:extLst>
      <p:ext uri="{BB962C8B-B14F-4D97-AF65-F5344CB8AC3E}">
        <p14:creationId xmlns:p14="http://schemas.microsoft.com/office/powerpoint/2010/main" val="2045770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11</a:t>
            </a:fld>
            <a:endParaRPr lang="en-US"/>
          </a:p>
        </p:txBody>
      </p:sp>
    </p:spTree>
    <p:extLst>
      <p:ext uri="{BB962C8B-B14F-4D97-AF65-F5344CB8AC3E}">
        <p14:creationId xmlns:p14="http://schemas.microsoft.com/office/powerpoint/2010/main" val="3083815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12</a:t>
            </a:fld>
            <a:endParaRPr lang="en-US"/>
          </a:p>
        </p:txBody>
      </p:sp>
    </p:spTree>
    <p:extLst>
      <p:ext uri="{BB962C8B-B14F-4D97-AF65-F5344CB8AC3E}">
        <p14:creationId xmlns:p14="http://schemas.microsoft.com/office/powerpoint/2010/main" val="3146367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A1A1A"/>
                </a:solidFill>
                <a:effectLst/>
                <a:latin typeface="Noto Sans" panose="020B0502040504020204" pitchFamily="34" charset="0"/>
              </a:rPr>
              <a:t>At the present time, based on available information, FAO-WHO-WOAH assess the global public health risk of influenza A(H5) viruses to be low, while the risk of infection for occupationally exposed persons is low to moderate depending on the risk mitigation measures in place and the local avian influenza epidemiological situation. Transmission between animals continues to occur and, to date, a growing yet still limited number of human infections are being reported. Although additional human infections associated with exposure to infected animals or contaminated environments are expected to occur, the overall public health impact of such infections at a global level, at the present time, is considered minor. The assessment could change if and when additional epidemiological or virological information becomes available.</a:t>
            </a:r>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13</a:t>
            </a:fld>
            <a:endParaRPr lang="en-US"/>
          </a:p>
        </p:txBody>
      </p:sp>
    </p:spTree>
    <p:extLst>
      <p:ext uri="{BB962C8B-B14F-4D97-AF65-F5344CB8AC3E}">
        <p14:creationId xmlns:p14="http://schemas.microsoft.com/office/powerpoint/2010/main" val="63573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15</a:t>
            </a:fld>
            <a:endParaRPr lang="en-US"/>
          </a:p>
        </p:txBody>
      </p:sp>
    </p:spTree>
    <p:extLst>
      <p:ext uri="{BB962C8B-B14F-4D97-AF65-F5344CB8AC3E}">
        <p14:creationId xmlns:p14="http://schemas.microsoft.com/office/powerpoint/2010/main" val="4118851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16</a:t>
            </a:fld>
            <a:endParaRPr lang="en-US"/>
          </a:p>
        </p:txBody>
      </p:sp>
    </p:spTree>
    <p:extLst>
      <p:ext uri="{BB962C8B-B14F-4D97-AF65-F5344CB8AC3E}">
        <p14:creationId xmlns:p14="http://schemas.microsoft.com/office/powerpoint/2010/main" val="415904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17</a:t>
            </a:fld>
            <a:endParaRPr lang="en-US"/>
          </a:p>
        </p:txBody>
      </p:sp>
    </p:spTree>
    <p:extLst>
      <p:ext uri="{BB962C8B-B14F-4D97-AF65-F5344CB8AC3E}">
        <p14:creationId xmlns:p14="http://schemas.microsoft.com/office/powerpoint/2010/main" val="4037769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effectLst/>
                <a:latin typeface="Poppins-Regular"/>
              </a:rPr>
              <a:t>The Canadian Food Inspection Agency (CFIA) was notified on May 28th 2025 of a suspicion of avian paramyxovirus (APMV) in two squab pigeon farms with unusual mortality in British Columbia. The birds were initially submitted for histopathology to a network laboratory. Screening tests for APMV yielded a non-negative result. The CFIA National Centre for Foreign Animal Disease has now confirmed that the virus was APMV-1. </a:t>
            </a:r>
            <a:r>
              <a:rPr lang="en-US" b="1" i="0" dirty="0">
                <a:effectLst/>
                <a:latin typeface="Poppins-Regular"/>
              </a:rPr>
              <a:t>The APMV-1 virus has a multi basic amino acids sequence - 112RRQKR*F117 present at the fusion cleavage site motif which is consistent with virulent/</a:t>
            </a:r>
            <a:r>
              <a:rPr lang="en-US" b="1" i="0" dirty="0" err="1">
                <a:effectLst/>
                <a:latin typeface="Poppins-Regular"/>
              </a:rPr>
              <a:t>velogenic</a:t>
            </a:r>
            <a:r>
              <a:rPr lang="en-US" b="1" i="0" dirty="0">
                <a:effectLst/>
                <a:latin typeface="Poppins-Regular"/>
              </a:rPr>
              <a:t> Newcastle disease viruses</a:t>
            </a:r>
            <a:r>
              <a:rPr lang="en-US" b="0" i="0" dirty="0">
                <a:effectLst/>
                <a:latin typeface="Poppins-Regular"/>
              </a:rPr>
              <a:t>. </a:t>
            </a:r>
            <a:r>
              <a:rPr lang="en-US" b="1" i="0" dirty="0">
                <a:effectLst/>
                <a:latin typeface="Poppins-Regular"/>
              </a:rPr>
              <a:t>Based on fusion gene fragment that was sequenced, the virus genetically aligns with pigeon paramyxoviruses circulating in Eurasia. </a:t>
            </a:r>
            <a:r>
              <a:rPr lang="en-US" b="0" i="0" dirty="0">
                <a:effectLst/>
                <a:latin typeface="Poppins-Regular"/>
              </a:rPr>
              <a:t>The CFIA has immediately quarantined the infected farms and is implementing strict movement controls.</a:t>
            </a:r>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2</a:t>
            </a:fld>
            <a:endParaRPr lang="en-US"/>
          </a:p>
        </p:txBody>
      </p:sp>
    </p:spTree>
    <p:extLst>
      <p:ext uri="{BB962C8B-B14F-4D97-AF65-F5344CB8AC3E}">
        <p14:creationId xmlns:p14="http://schemas.microsoft.com/office/powerpoint/2010/main" val="1778765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a:p>
        </p:txBody>
      </p:sp>
      <p:sp>
        <p:nvSpPr>
          <p:cNvPr id="4" name="Slide Number Placeholder 3"/>
          <p:cNvSpPr>
            <a:spLocks noGrp="1"/>
          </p:cNvSpPr>
          <p:nvPr>
            <p:ph type="sldNum" sz="quarter" idx="10"/>
          </p:nvPr>
        </p:nvSpPr>
        <p:spPr/>
        <p:txBody>
          <a:bodyPr/>
          <a:lstStyle/>
          <a:p>
            <a:fld id="{9662094C-1496-489D-B497-1131CF2A6BE1}" type="slidenum">
              <a:rPr lang="en-CA" smtClean="0"/>
              <a:t>3</a:t>
            </a:fld>
            <a:endParaRPr lang="en-CA"/>
          </a:p>
        </p:txBody>
      </p:sp>
    </p:spTree>
    <p:extLst>
      <p:ext uri="{BB962C8B-B14F-4D97-AF65-F5344CB8AC3E}">
        <p14:creationId xmlns:p14="http://schemas.microsoft.com/office/powerpoint/2010/main" val="3910875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4</a:t>
            </a:fld>
            <a:endParaRPr lang="en-US"/>
          </a:p>
        </p:txBody>
      </p:sp>
    </p:spTree>
    <p:extLst>
      <p:ext uri="{BB962C8B-B14F-4D97-AF65-F5344CB8AC3E}">
        <p14:creationId xmlns:p14="http://schemas.microsoft.com/office/powerpoint/2010/main" val="3491667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baseline="0" dirty="0"/>
          </a:p>
        </p:txBody>
      </p:sp>
      <p:sp>
        <p:nvSpPr>
          <p:cNvPr id="4" name="Slide Number Placeholder 3"/>
          <p:cNvSpPr>
            <a:spLocks noGrp="1"/>
          </p:cNvSpPr>
          <p:nvPr>
            <p:ph type="sldNum" sz="quarter" idx="5"/>
          </p:nvPr>
        </p:nvSpPr>
        <p:spPr/>
        <p:txBody>
          <a:bodyPr/>
          <a:lstStyle/>
          <a:p>
            <a:pPr>
              <a:defRPr/>
            </a:pPr>
            <a:fld id="{916E5DAA-5713-4D49-942C-B1DC1E7FA84E}" type="slidenum">
              <a:rPr lang="en-US" smtClean="0"/>
              <a:pPr>
                <a:defRPr/>
              </a:pPr>
              <a:t>5</a:t>
            </a:fld>
            <a:endParaRPr lang="en-US"/>
          </a:p>
        </p:txBody>
      </p:sp>
    </p:spTree>
    <p:extLst>
      <p:ext uri="{BB962C8B-B14F-4D97-AF65-F5344CB8AC3E}">
        <p14:creationId xmlns:p14="http://schemas.microsoft.com/office/powerpoint/2010/main" val="1865839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6</a:t>
            </a:fld>
            <a:endParaRPr lang="en-US"/>
          </a:p>
        </p:txBody>
      </p:sp>
    </p:spTree>
    <p:extLst>
      <p:ext uri="{BB962C8B-B14F-4D97-AF65-F5344CB8AC3E}">
        <p14:creationId xmlns:p14="http://schemas.microsoft.com/office/powerpoint/2010/main" val="2082406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7</a:t>
            </a:fld>
            <a:endParaRPr lang="en-US"/>
          </a:p>
        </p:txBody>
      </p:sp>
    </p:spTree>
    <p:extLst>
      <p:ext uri="{BB962C8B-B14F-4D97-AF65-F5344CB8AC3E}">
        <p14:creationId xmlns:p14="http://schemas.microsoft.com/office/powerpoint/2010/main" val="2844397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CA" baseline="0" dirty="0"/>
          </a:p>
          <a:p>
            <a:endParaRPr lang="en-CA" baseline="0" dirty="0"/>
          </a:p>
          <a:p>
            <a:endParaRPr lang="en-CA" baseline="0"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8</a:t>
            </a:fld>
            <a:endParaRPr lang="en-US"/>
          </a:p>
        </p:txBody>
      </p:sp>
    </p:spTree>
    <p:extLst>
      <p:ext uri="{BB962C8B-B14F-4D97-AF65-F5344CB8AC3E}">
        <p14:creationId xmlns:p14="http://schemas.microsoft.com/office/powerpoint/2010/main" val="3199188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147 cases of HPAI between 8 March and 6 June – 85% of farms were in Hungary and Poland and ~75% of the total birds culled.  In Hungary 51/79 farms affected were duck farms. Poland 20/XX affected farms were chicken farms. </a:t>
            </a:r>
          </a:p>
          <a:p>
            <a:endParaRPr lang="en-CA" dirty="0"/>
          </a:p>
          <a:p>
            <a:r>
              <a:rPr lang="en-CA" dirty="0"/>
              <a:t>Hungary 70% were secondary spread, Poland 57% secondary</a:t>
            </a:r>
          </a:p>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9</a:t>
            </a:fld>
            <a:endParaRPr lang="en-US"/>
          </a:p>
        </p:txBody>
      </p:sp>
    </p:spTree>
    <p:extLst>
      <p:ext uri="{BB962C8B-B14F-4D97-AF65-F5344CB8AC3E}">
        <p14:creationId xmlns:p14="http://schemas.microsoft.com/office/powerpoint/2010/main" val="32151194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93788"/>
            <a:ext cx="9144000" cy="1677987"/>
          </a:xfrm>
        </p:spPr>
        <p:txBody>
          <a:bodyPr anchor="b">
            <a:normAutofit/>
          </a:bodyPr>
          <a:lstStyle>
            <a:lvl1pPr algn="r">
              <a:defRPr sz="44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3048000" y="3101976"/>
            <a:ext cx="9144000" cy="1655762"/>
          </a:xfr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8012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4C61C98A-C5DC-4C78-BD0D-CF5DC7D5F5B8}" type="slidenum">
              <a:rPr lang="en-US"/>
              <a:pPr>
                <a:defRPr/>
              </a:pPr>
              <a:t>‹#›</a:t>
            </a:fld>
            <a:endParaRPr lang="en-US"/>
          </a:p>
        </p:txBody>
      </p:sp>
    </p:spTree>
    <p:extLst>
      <p:ext uri="{BB962C8B-B14F-4D97-AF65-F5344CB8AC3E}">
        <p14:creationId xmlns:p14="http://schemas.microsoft.com/office/powerpoint/2010/main" val="269080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D54BD4FB-196E-454C-890F-574374854696}" type="slidenum">
              <a:rPr lang="en-US"/>
              <a:pPr>
                <a:defRPr/>
              </a:pPr>
              <a:t>‹#›</a:t>
            </a:fld>
            <a:endParaRPr lang="en-US"/>
          </a:p>
        </p:txBody>
      </p:sp>
    </p:spTree>
    <p:extLst>
      <p:ext uri="{BB962C8B-B14F-4D97-AF65-F5344CB8AC3E}">
        <p14:creationId xmlns:p14="http://schemas.microsoft.com/office/powerpoint/2010/main" val="847186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2491537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lgn="r">
              <a:defRPr sz="6000">
                <a:latin typeface="+mn-lt"/>
              </a:defRPr>
            </a:lvl1pPr>
          </a:lstStyle>
          <a:p>
            <a:r>
              <a:rPr lang="en-US" dirty="0"/>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lgn="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752208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10"/>
          </p:nvPr>
        </p:nvSpPr>
        <p:spPr/>
        <p:txBody>
          <a:bodyPr/>
          <a:lstStyle>
            <a:lvl1pPr>
              <a:defRPr/>
            </a:lvl1pPr>
          </a:lstStyle>
          <a:p>
            <a:pPr>
              <a:defRPr/>
            </a:pPr>
            <a:fld id="{222C2B47-41F2-42A5-AA41-34CCD9669551}" type="slidenum">
              <a:rPr lang="en-US"/>
              <a:pPr>
                <a:defRPr/>
              </a:pPr>
              <a:t>‹#›</a:t>
            </a:fld>
            <a:endParaRPr lang="en-US"/>
          </a:p>
        </p:txBody>
      </p:sp>
    </p:spTree>
    <p:extLst>
      <p:ext uri="{BB962C8B-B14F-4D97-AF65-F5344CB8AC3E}">
        <p14:creationId xmlns:p14="http://schemas.microsoft.com/office/powerpoint/2010/main" val="533255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lvl1pPr>
              <a:defRPr b="1">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p:cNvSpPr>
            <a:spLocks noGrp="1"/>
          </p:cNvSpPr>
          <p:nvPr>
            <p:ph type="sldNum" sz="quarter" idx="10"/>
          </p:nvPr>
        </p:nvSpPr>
        <p:spPr/>
        <p:txBody>
          <a:bodyPr/>
          <a:lstStyle>
            <a:lvl1pPr>
              <a:defRPr/>
            </a:lvl1pPr>
          </a:lstStyle>
          <a:p>
            <a:pPr>
              <a:defRPr/>
            </a:pPr>
            <a:fld id="{B48FB889-B1E1-40D0-9118-58010DD0FC49}" type="slidenum">
              <a:rPr lang="en-US"/>
              <a:pPr>
                <a:defRPr/>
              </a:pPr>
              <a:t>‹#›</a:t>
            </a:fld>
            <a:endParaRPr lang="en-US"/>
          </a:p>
        </p:txBody>
      </p:sp>
    </p:spTree>
    <p:extLst>
      <p:ext uri="{BB962C8B-B14F-4D97-AF65-F5344CB8AC3E}">
        <p14:creationId xmlns:p14="http://schemas.microsoft.com/office/powerpoint/2010/main" val="263189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4"/>
          <p:cNvSpPr>
            <a:spLocks noGrp="1"/>
          </p:cNvSpPr>
          <p:nvPr>
            <p:ph type="sldNum" sz="quarter" idx="14"/>
          </p:nvPr>
        </p:nvSpPr>
        <p:spPr/>
        <p:txBody>
          <a:bodyPr/>
          <a:lstStyle>
            <a:lvl1pPr>
              <a:defRPr/>
            </a:lvl1pPr>
          </a:lstStyle>
          <a:p>
            <a:pPr>
              <a:defRPr/>
            </a:pPr>
            <a:fld id="{A5F12CC5-A507-4028-B3C9-257C8E707382}" type="slidenum">
              <a:rPr lang="en-US"/>
              <a:pPr>
                <a:defRPr/>
              </a:pPr>
              <a:t>‹#›</a:t>
            </a:fld>
            <a:endParaRPr lang="en-US"/>
          </a:p>
        </p:txBody>
      </p:sp>
    </p:spTree>
    <p:extLst>
      <p:ext uri="{BB962C8B-B14F-4D97-AF65-F5344CB8AC3E}">
        <p14:creationId xmlns:p14="http://schemas.microsoft.com/office/powerpoint/2010/main" val="182671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4919663"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4"/>
          </p:nvPr>
        </p:nvSpPr>
        <p:spPr>
          <a:xfrm>
            <a:off x="6172200" y="2057400"/>
            <a:ext cx="5181600" cy="4000500"/>
          </a:xfrm>
        </p:spPr>
        <p:txBody>
          <a:bodyPr rtlCol="0">
            <a:normAutofit/>
          </a:bodyPr>
          <a:lstStyle/>
          <a:p>
            <a:pPr lvl="0"/>
            <a:endParaRPr lang="en-US" noProof="0"/>
          </a:p>
        </p:txBody>
      </p:sp>
      <p:sp>
        <p:nvSpPr>
          <p:cNvPr id="5" name="Slide Number Placeholder 4"/>
          <p:cNvSpPr>
            <a:spLocks noGrp="1"/>
          </p:cNvSpPr>
          <p:nvPr>
            <p:ph type="sldNum" sz="quarter" idx="15"/>
          </p:nvPr>
        </p:nvSpPr>
        <p:spPr/>
        <p:txBody>
          <a:bodyPr/>
          <a:lstStyle>
            <a:lvl1pPr>
              <a:defRPr/>
            </a:lvl1pPr>
          </a:lstStyle>
          <a:p>
            <a:pPr>
              <a:defRPr/>
            </a:pPr>
            <a:fld id="{9F81C94A-5837-4538-A85E-3BC9A11D4007}" type="slidenum">
              <a:rPr lang="en-US"/>
              <a:pPr>
                <a:defRPr/>
              </a:pPr>
              <a:t>‹#›</a:t>
            </a:fld>
            <a:endParaRPr lang="en-US"/>
          </a:p>
        </p:txBody>
      </p:sp>
    </p:spTree>
    <p:extLst>
      <p:ext uri="{BB962C8B-B14F-4D97-AF65-F5344CB8AC3E}">
        <p14:creationId xmlns:p14="http://schemas.microsoft.com/office/powerpoint/2010/main" val="4000805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8B18459C-5D3F-466B-B70D-EFCCECAFA19D}" type="slidenum">
              <a:rPr lang="en-US"/>
              <a:pPr>
                <a:defRPr/>
              </a:pPr>
              <a:t>‹#›</a:t>
            </a:fld>
            <a:endParaRPr lang="en-US"/>
          </a:p>
        </p:txBody>
      </p:sp>
    </p:spTree>
    <p:extLst>
      <p:ext uri="{BB962C8B-B14F-4D97-AF65-F5344CB8AC3E}">
        <p14:creationId xmlns:p14="http://schemas.microsoft.com/office/powerpoint/2010/main" val="90392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F78FD813-48F2-42F0-8FCF-ACF9E1873146}" type="slidenum">
              <a:rPr lang="en-US"/>
              <a:pPr>
                <a:defRPr/>
              </a:pPr>
              <a:t>‹#›</a:t>
            </a:fld>
            <a:endParaRPr lang="en-US"/>
          </a:p>
        </p:txBody>
      </p:sp>
    </p:spTree>
    <p:extLst>
      <p:ext uri="{BB962C8B-B14F-4D97-AF65-F5344CB8AC3E}">
        <p14:creationId xmlns:p14="http://schemas.microsoft.com/office/powerpoint/2010/main" val="2552455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461ACA56-2288-4290-B789-2225FFBF1474}" type="slidenum">
              <a:rPr lang="en-US"/>
              <a:pPr>
                <a:defRPr/>
              </a:pPr>
              <a:t>‹#›</a:t>
            </a:fld>
            <a:endParaRPr lang="en-US"/>
          </a:p>
        </p:txBody>
      </p:sp>
    </p:spTree>
    <p:extLst>
      <p:ext uri="{BB962C8B-B14F-4D97-AF65-F5344CB8AC3E}">
        <p14:creationId xmlns:p14="http://schemas.microsoft.com/office/powerpoint/2010/main" val="118408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0D9DBF5-9739-45F5-BA36-F9FB46B79EF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 id="2147484344" r:id="rId12"/>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ezd.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urlaidata.izsvenezie.it/"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www.cdc.gov/bird-flu/situation-summary/index.html?cove-tab=0" TargetMode="External"/><Relationship Id="rId5" Type="http://schemas.openxmlformats.org/officeDocument/2006/relationships/image" Target="../media/image18.png"/><Relationship Id="rId4" Type="http://schemas.openxmlformats.org/officeDocument/2006/relationships/hyperlink" Target="https://www.cdc.gov/fluview/index.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afludiary.blogspot.com/2025/04/vietnam-ho-chi-minh-doh-reports-rare.html"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hyperlink" Target="https://www.who.int/publications/m/item/cumulative-number-of-confirmed-human-cases-for-avian-influenza-a(h5n1)-reported-to-who--2003-2025--22-april-2025" TargetMode="External"/><Relationship Id="rId4" Type="http://schemas.openxmlformats.org/officeDocument/2006/relationships/hyperlink" Target="https://www.who.int/emergencies/disease-outbreak-news/item/2025-DON575"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sciencedirect.com/science/article/pii/S0378113513005427" TargetMode="External"/><Relationship Id="rId2" Type="http://schemas.openxmlformats.org/officeDocument/2006/relationships/hyperlink" Target="https://animaldiseases.biomedcentral.com/articles/10.1186/s44149-025-00178-7" TargetMode="External"/><Relationship Id="rId1" Type="http://schemas.openxmlformats.org/officeDocument/2006/relationships/slideLayout" Target="../slideLayouts/slideLayout4.xm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8" Type="http://schemas.openxmlformats.org/officeDocument/2006/relationships/hyperlink" Target="https://www.who.int/publications/i/item/B09337" TargetMode="External"/><Relationship Id="rId3" Type="http://schemas.openxmlformats.org/officeDocument/2006/relationships/hyperlink" Target="https://papers.ssrn.com/sol3/papers.cfm?abstract_id=5209019" TargetMode="External"/><Relationship Id="rId7" Type="http://schemas.openxmlformats.org/officeDocument/2006/relationships/hyperlink" Target="https://www.nature.com/articles/s41467-025-5888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hyperlink" Target="https://efsa.onlinelibrary.wiley.com/doi/abs/10.2903/sp.efsa.2025.EN-9423" TargetMode="External"/><Relationship Id="rId5" Type="http://schemas.openxmlformats.org/officeDocument/2006/relationships/hyperlink" Target="https://arxiv.org/abs/2504.11910" TargetMode="External"/><Relationship Id="rId4" Type="http://schemas.openxmlformats.org/officeDocument/2006/relationships/hyperlink" Target="https://www.who.int/publications/m/item/updated-joint-fao-who-woah-public-health-assessment-of-recent-influenza-a(h5)-virus-events-in-animals-and-people_apr2025" TargetMode="External"/><Relationship Id="rId9" Type="http://schemas.openxmlformats.org/officeDocument/2006/relationships/hyperlink" Target="https://www.mdpi.com/1999-4915/17/4/585"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www.sciencedirect.com/science/article/pii/S0163445325001367" TargetMode="External"/><Relationship Id="rId3" Type="http://schemas.openxmlformats.org/officeDocument/2006/relationships/hyperlink" Target="https://www.biorxiv.org/content/10.1101/2025.05.02.651910v1" TargetMode="External"/><Relationship Id="rId7" Type="http://schemas.openxmlformats.org/officeDocument/2006/relationships/hyperlink" Target="https://www.sciencedirect.com/science/article/pii/S1045105625000314?via%3Dihub"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hyperlink" Target="https://www.nature.com/articles/s41564-025-02002-x" TargetMode="External"/><Relationship Id="rId5" Type="http://schemas.openxmlformats.org/officeDocument/2006/relationships/hyperlink" Target="https://www.cmaj.ca/content/197/21/E599" TargetMode="External"/><Relationship Id="rId4" Type="http://schemas.openxmlformats.org/officeDocument/2006/relationships/hyperlink" Target="https://www.nature.com/articles/s41579-025-01189-4" TargetMode="External"/><Relationship Id="rId9" Type="http://schemas.openxmlformats.org/officeDocument/2006/relationships/hyperlink" Target="https://journals.asm.org/doi/10.1128/mbio.00677-25"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journals.asm.org/doi/full/10.1128/jvi.00820-25?af=R" TargetMode="External"/><Relationship Id="rId7" Type="http://schemas.openxmlformats.org/officeDocument/2006/relationships/hyperlink" Target="https://www.frontiersin.org/journals/veterinary-science/articles/10.3389/fvets.2025.1535274/full"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hyperlink" Target="https://www.mdpi.com/2076-393X/13/4/399" TargetMode="External"/><Relationship Id="rId5" Type="http://schemas.openxmlformats.org/officeDocument/2006/relationships/hyperlink" Target="https://journals.asm.org/doi/10.1128/jvi.00424-25" TargetMode="External"/><Relationship Id="rId4" Type="http://schemas.openxmlformats.org/officeDocument/2006/relationships/hyperlink" Target="https://www.mdpi.com/1999-4915/17/5/734"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ahis.woah.org/#/in-review/6548"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www.merckvetmanual.com/poultry/newcastle-disease-and-other-paramyxovirus-infections/newcastle-disease-in-poultry#Clinical-Signs_v80792564" TargetMode="External"/><Relationship Id="rId5" Type="http://schemas.openxmlformats.org/officeDocument/2006/relationships/image" Target="../media/image4.jpeg"/><Relationship Id="rId4" Type="http://schemas.openxmlformats.org/officeDocument/2006/relationships/hyperlink" Target="https://inspection.canada.ca/en/animal-health/terrestrial-animals/diseases/reportable/newcastle-disease/industry-notice-2025-06-19"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hyperlink" Target="https://app.powerbi.com/view?r=eyJrIjoiMGZkNGRmZmQtNzg1My00ZmYxLTkzMTgtMWViNjg0MTBhYjRhIiwidCI6IjE4YjVhNWVkLTFkODYtNDFkMy05NGEwLWJjMjdkYWUzMmFiMiJ9"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inspection.canada.ca/en/animal-health/terrestrial-animals/diseases/reportable/avian-influenza/latest-bird-flu-situation/status-ongoing-response"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cfia-ncr.maps.arcgis.com/apps/dashboards/89c779e98cdf492c899df23e1c38fdbc"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hyperlink" Target="http://www.cwhc-rcsf.ca/avian_influenza_testing_results.php"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www.aphis.usda.gov/livestock-poultry-disease/avian/avian-influenza/hpai-detections/commercial-backyard-flocks"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s://www.aphis.usda.gov/livestock-poultry-disease/avian/avian-influenza/hpai-detections/wild-birds"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rtlCol="0">
            <a:noAutofit/>
          </a:bodyPr>
          <a:lstStyle/>
          <a:p>
            <a:pPr eaLnBrk="1" fontAlgn="auto" hangingPunct="1">
              <a:spcAft>
                <a:spcPts val="0"/>
              </a:spcAft>
              <a:defRPr/>
            </a:pPr>
            <a:r>
              <a:rPr lang="fr-FR" sz="2800" dirty="0" err="1"/>
              <a:t>Community</a:t>
            </a:r>
            <a:r>
              <a:rPr lang="fr-FR" sz="2800" dirty="0"/>
              <a:t> for </a:t>
            </a:r>
            <a:r>
              <a:rPr lang="fr-FR" sz="2800" dirty="0" err="1"/>
              <a:t>Emerging</a:t>
            </a:r>
            <a:r>
              <a:rPr lang="fr-FR" sz="2800" dirty="0"/>
              <a:t> and </a:t>
            </a:r>
            <a:r>
              <a:rPr lang="fr-FR" sz="2800" dirty="0" err="1"/>
              <a:t>Zoonotic</a:t>
            </a:r>
            <a:r>
              <a:rPr lang="fr-FR" sz="2800" dirty="0"/>
              <a:t> </a:t>
            </a:r>
            <a:r>
              <a:rPr lang="fr-FR" sz="2800" dirty="0" err="1"/>
              <a:t>Diseases</a:t>
            </a:r>
            <a:br>
              <a:rPr lang="fr-FR" sz="2800" dirty="0"/>
            </a:br>
            <a:r>
              <a:rPr lang="fr-FR" sz="2000" i="1" dirty="0" err="1"/>
              <a:t>Identifying</a:t>
            </a:r>
            <a:r>
              <a:rPr lang="fr-FR" sz="2000" i="1" dirty="0"/>
              <a:t> </a:t>
            </a:r>
            <a:r>
              <a:rPr lang="fr-FR" sz="2000" i="1" dirty="0" err="1"/>
              <a:t>emerging</a:t>
            </a:r>
            <a:r>
              <a:rPr lang="fr-FR" sz="2000" i="1" dirty="0"/>
              <a:t> </a:t>
            </a:r>
            <a:r>
              <a:rPr lang="fr-FR" sz="2000" i="1" dirty="0" err="1"/>
              <a:t>risks</a:t>
            </a:r>
            <a:r>
              <a:rPr lang="fr-FR" sz="2000" i="1" dirty="0"/>
              <a:t> </a:t>
            </a:r>
            <a:r>
              <a:rPr lang="fr-FR" sz="2000" i="1" dirty="0" err="1"/>
              <a:t>through</a:t>
            </a:r>
            <a:r>
              <a:rPr lang="fr-FR" sz="2000" i="1" dirty="0"/>
              <a:t> collective intelligence</a:t>
            </a:r>
            <a:endParaRPr lang="en-CA" sz="2000" i="1" dirty="0"/>
          </a:p>
        </p:txBody>
      </p:sp>
      <p:sp>
        <p:nvSpPr>
          <p:cNvPr id="14339" name="Subtitle 1"/>
          <p:cNvSpPr>
            <a:spLocks noGrp="1"/>
          </p:cNvSpPr>
          <p:nvPr>
            <p:ph type="subTitle" idx="1"/>
          </p:nvPr>
        </p:nvSpPr>
        <p:spPr>
          <a:xfrm>
            <a:off x="3048000" y="3101975"/>
            <a:ext cx="9144000" cy="1123950"/>
          </a:xfrm>
        </p:spPr>
        <p:txBody>
          <a:bodyPr/>
          <a:lstStyle/>
          <a:p>
            <a:pPr eaLnBrk="1" hangingPunct="1"/>
            <a:r>
              <a:rPr lang="en-CA" altLang="en-US" dirty="0"/>
              <a:t>CEZD – CAHSS Poultry Update</a:t>
            </a:r>
          </a:p>
          <a:p>
            <a:pPr eaLnBrk="1" hangingPunct="1"/>
            <a:r>
              <a:rPr lang="en-CA" altLang="en-US" dirty="0"/>
              <a:t>24 July 2025</a:t>
            </a:r>
          </a:p>
        </p:txBody>
      </p:sp>
      <p:sp>
        <p:nvSpPr>
          <p:cNvPr id="14341" name="TextBox 4"/>
          <p:cNvSpPr txBox="1">
            <a:spLocks noChangeArrowheads="1"/>
          </p:cNvSpPr>
          <p:nvPr/>
        </p:nvSpPr>
        <p:spPr bwMode="auto">
          <a:xfrm>
            <a:off x="9380538" y="5749925"/>
            <a:ext cx="2811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CA" altLang="en-US" sz="3600" b="1">
                <a:solidFill>
                  <a:srgbClr val="FFFFFF"/>
                </a:solidFill>
                <a:hlinkClick r:id="rId3"/>
              </a:rPr>
              <a:t>www.cezd.ca</a:t>
            </a:r>
            <a:r>
              <a:rPr lang="en-CA" altLang="en-US" sz="3600">
                <a:solidFill>
                  <a:srgbClr val="FFFFFF"/>
                </a:solidFill>
              </a:rPr>
              <a:t> </a:t>
            </a:r>
            <a:endParaRPr lang="en-US" altLang="en-US" sz="3600">
              <a:solidFill>
                <a:srgbClr val="FFFFFF"/>
              </a:solidFill>
            </a:endParaRPr>
          </a:p>
        </p:txBody>
      </p:sp>
    </p:spTree>
    <p:extLst>
      <p:ext uri="{BB962C8B-B14F-4D97-AF65-F5344CB8AC3E}">
        <p14:creationId xmlns:p14="http://schemas.microsoft.com/office/powerpoint/2010/main" val="2862453356"/>
      </p:ext>
    </p:extLst>
  </p:cSld>
  <p:clrMapOvr>
    <a:masterClrMapping/>
  </p:clrMapOvr>
  <p:transition spd="slow" advTm="26445"/>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006" y="52356"/>
            <a:ext cx="5103434" cy="1325563"/>
          </a:xfrm>
        </p:spPr>
        <p:txBody>
          <a:bodyPr/>
          <a:lstStyle/>
          <a:p>
            <a:r>
              <a:rPr lang="en-CA" sz="3600" dirty="0"/>
              <a:t>Europe – Domestic Birds</a:t>
            </a:r>
          </a:p>
        </p:txBody>
      </p:sp>
      <p:sp>
        <p:nvSpPr>
          <p:cNvPr id="3" name="Content Placeholder 2"/>
          <p:cNvSpPr>
            <a:spLocks noGrp="1"/>
          </p:cNvSpPr>
          <p:nvPr>
            <p:ph sz="half" idx="1"/>
          </p:nvPr>
        </p:nvSpPr>
        <p:spPr>
          <a:xfrm>
            <a:off x="477166" y="1280160"/>
            <a:ext cx="5445642" cy="4447886"/>
          </a:xfrm>
        </p:spPr>
        <p:txBody>
          <a:bodyPr/>
          <a:lstStyle/>
          <a:p>
            <a:pPr marL="0" indent="0">
              <a:buNone/>
            </a:pPr>
            <a:r>
              <a:rPr lang="en-CA" sz="2400" dirty="0"/>
              <a:t>72 outbreaks in 9 countries since 1 April 2025</a:t>
            </a:r>
          </a:p>
        </p:txBody>
      </p:sp>
      <p:sp>
        <p:nvSpPr>
          <p:cNvPr id="4" name="Content Placeholder 3"/>
          <p:cNvSpPr>
            <a:spLocks noGrp="1"/>
          </p:cNvSpPr>
          <p:nvPr>
            <p:ph sz="half" idx="2"/>
          </p:nvPr>
        </p:nvSpPr>
        <p:spPr>
          <a:xfrm>
            <a:off x="5723303" y="1280159"/>
            <a:ext cx="5621592" cy="4447886"/>
          </a:xfrm>
        </p:spPr>
        <p:txBody>
          <a:bodyPr/>
          <a:lstStyle/>
          <a:p>
            <a:pPr marL="457200" lvl="1" indent="0">
              <a:buNone/>
            </a:pPr>
            <a:r>
              <a:rPr lang="en-CA" dirty="0"/>
              <a:t>111 outbreaks in 19 countries </a:t>
            </a:r>
          </a:p>
          <a:p>
            <a:pPr marL="457200" lvl="1" indent="0">
              <a:buNone/>
            </a:pPr>
            <a:r>
              <a:rPr lang="en-CA" dirty="0"/>
              <a:t>(since April 1, 2025)</a:t>
            </a:r>
          </a:p>
        </p:txBody>
      </p:sp>
      <p:sp>
        <p:nvSpPr>
          <p:cNvPr id="7" name="Title 1"/>
          <p:cNvSpPr txBox="1">
            <a:spLocks/>
          </p:cNvSpPr>
          <p:nvPr/>
        </p:nvSpPr>
        <p:spPr bwMode="auto">
          <a:xfrm>
            <a:off x="6148648" y="52356"/>
            <a:ext cx="578427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1" kern="1200">
                <a:solidFill>
                  <a:schemeClr val="tx1"/>
                </a:solidFill>
                <a:latin typeface="+mn-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CA" sz="3600" dirty="0"/>
              <a:t>Europe – Wild Birds</a:t>
            </a:r>
          </a:p>
        </p:txBody>
      </p:sp>
      <p:sp>
        <p:nvSpPr>
          <p:cNvPr id="6" name="TextBox 5">
            <a:extLst>
              <a:ext uri="{FF2B5EF4-FFF2-40B4-BE49-F238E27FC236}">
                <a16:creationId xmlns:a16="http://schemas.microsoft.com/office/drawing/2014/main" id="{8F6A5AFD-F111-82C3-776B-458FA00A265F}"/>
              </a:ext>
            </a:extLst>
          </p:cNvPr>
          <p:cNvSpPr txBox="1"/>
          <p:nvPr/>
        </p:nvSpPr>
        <p:spPr>
          <a:xfrm>
            <a:off x="477166" y="6171962"/>
            <a:ext cx="2947352" cy="369332"/>
          </a:xfrm>
          <a:prstGeom prst="rect">
            <a:avLst/>
          </a:prstGeom>
          <a:noFill/>
        </p:spPr>
        <p:txBody>
          <a:bodyPr wrap="square">
            <a:spAutoFit/>
          </a:bodyPr>
          <a:lstStyle/>
          <a:p>
            <a:r>
              <a:rPr lang="pt-BR" dirty="0">
                <a:hlinkClick r:id="rId3"/>
              </a:rPr>
              <a:t>EURL Avian Flu Data Portal</a:t>
            </a:r>
            <a:endParaRPr lang="en-CA" dirty="0"/>
          </a:p>
        </p:txBody>
      </p:sp>
      <p:pic>
        <p:nvPicPr>
          <p:cNvPr id="8" name="Picture 7">
            <a:extLst>
              <a:ext uri="{FF2B5EF4-FFF2-40B4-BE49-F238E27FC236}">
                <a16:creationId xmlns:a16="http://schemas.microsoft.com/office/drawing/2014/main" id="{8133E9B3-08E0-CB1E-6987-E4ED137C8072}"/>
              </a:ext>
            </a:extLst>
          </p:cNvPr>
          <p:cNvPicPr>
            <a:picLocks noChangeAspect="1"/>
          </p:cNvPicPr>
          <p:nvPr/>
        </p:nvPicPr>
        <p:blipFill>
          <a:blip r:embed="rId4"/>
          <a:stretch>
            <a:fillRect/>
          </a:stretch>
        </p:blipFill>
        <p:spPr>
          <a:xfrm>
            <a:off x="459232" y="2314575"/>
            <a:ext cx="4564482" cy="3635429"/>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5D6A1D90-FBE7-D117-9921-F9C65D2E745B}"/>
              </a:ext>
            </a:extLst>
          </p:cNvPr>
          <p:cNvPicPr>
            <a:picLocks noChangeAspect="1"/>
          </p:cNvPicPr>
          <p:nvPr/>
        </p:nvPicPr>
        <p:blipFill>
          <a:blip r:embed="rId5"/>
          <a:stretch>
            <a:fillRect/>
          </a:stretch>
        </p:blipFill>
        <p:spPr>
          <a:xfrm>
            <a:off x="6095999" y="2314575"/>
            <a:ext cx="4173851" cy="36838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52739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C25A678-E2ED-19C0-4E5A-D64EE3F32D8A}"/>
              </a:ext>
            </a:extLst>
          </p:cNvPr>
          <p:cNvSpPr>
            <a:spLocks noGrp="1"/>
          </p:cNvSpPr>
          <p:nvPr>
            <p:ph type="title"/>
          </p:nvPr>
        </p:nvSpPr>
        <p:spPr/>
        <p:txBody>
          <a:bodyPr/>
          <a:lstStyle/>
          <a:p>
            <a:r>
              <a:rPr lang="en-CA" dirty="0"/>
              <a:t>Global cases of Avian Influenza (all strains) </a:t>
            </a:r>
          </a:p>
        </p:txBody>
      </p:sp>
      <p:sp>
        <p:nvSpPr>
          <p:cNvPr id="10" name="Text Placeholder 9">
            <a:extLst>
              <a:ext uri="{FF2B5EF4-FFF2-40B4-BE49-F238E27FC236}">
                <a16:creationId xmlns:a16="http://schemas.microsoft.com/office/drawing/2014/main" id="{DB38C94D-088B-B5CF-7A25-82B24C1FD7C8}"/>
              </a:ext>
            </a:extLst>
          </p:cNvPr>
          <p:cNvSpPr>
            <a:spLocks noGrp="1"/>
          </p:cNvSpPr>
          <p:nvPr>
            <p:ph type="body" idx="1"/>
          </p:nvPr>
        </p:nvSpPr>
        <p:spPr/>
        <p:txBody>
          <a:bodyPr/>
          <a:lstStyle/>
          <a:p>
            <a:r>
              <a:rPr lang="en-CA" dirty="0"/>
              <a:t>January 1 to April 10, 2025</a:t>
            </a:r>
          </a:p>
        </p:txBody>
      </p:sp>
      <p:sp>
        <p:nvSpPr>
          <p:cNvPr id="12" name="Text Placeholder 11">
            <a:extLst>
              <a:ext uri="{FF2B5EF4-FFF2-40B4-BE49-F238E27FC236}">
                <a16:creationId xmlns:a16="http://schemas.microsoft.com/office/drawing/2014/main" id="{BA019C5C-6164-73CB-EAFB-3077561930D9}"/>
              </a:ext>
            </a:extLst>
          </p:cNvPr>
          <p:cNvSpPr>
            <a:spLocks noGrp="1"/>
          </p:cNvSpPr>
          <p:nvPr>
            <p:ph type="body" sz="quarter" idx="3"/>
          </p:nvPr>
        </p:nvSpPr>
        <p:spPr/>
        <p:txBody>
          <a:bodyPr/>
          <a:lstStyle/>
          <a:p>
            <a:r>
              <a:rPr lang="en-CA" dirty="0"/>
              <a:t>April 10 – July 22, 2025</a:t>
            </a:r>
          </a:p>
        </p:txBody>
      </p:sp>
      <p:pic>
        <p:nvPicPr>
          <p:cNvPr id="4" name="Content Placeholder 7">
            <a:extLst>
              <a:ext uri="{FF2B5EF4-FFF2-40B4-BE49-F238E27FC236}">
                <a16:creationId xmlns:a16="http://schemas.microsoft.com/office/drawing/2014/main" id="{42D1B87C-E068-5E74-D064-7D2CC990A4B2}"/>
              </a:ext>
            </a:extLst>
          </p:cNvPr>
          <p:cNvPicPr>
            <a:picLocks noGrp="1" noChangeAspect="1"/>
          </p:cNvPicPr>
          <p:nvPr>
            <p:ph sz="half" idx="2"/>
          </p:nvPr>
        </p:nvPicPr>
        <p:blipFill>
          <a:blip r:embed="rId3"/>
          <a:stretch>
            <a:fillRect/>
          </a:stretch>
        </p:blipFill>
        <p:spPr>
          <a:xfrm>
            <a:off x="985941" y="2505075"/>
            <a:ext cx="4865480" cy="3684588"/>
          </a:xfrm>
        </p:spPr>
      </p:pic>
      <p:pic>
        <p:nvPicPr>
          <p:cNvPr id="13" name="Content Placeholder 12">
            <a:extLst>
              <a:ext uri="{FF2B5EF4-FFF2-40B4-BE49-F238E27FC236}">
                <a16:creationId xmlns:a16="http://schemas.microsoft.com/office/drawing/2014/main" id="{1CE49C92-6E59-59DE-5474-8A6CC5C77971}"/>
              </a:ext>
            </a:extLst>
          </p:cNvPr>
          <p:cNvPicPr>
            <a:picLocks noGrp="1" noChangeAspect="1"/>
          </p:cNvPicPr>
          <p:nvPr>
            <p:ph sz="quarter" idx="4"/>
          </p:nvPr>
        </p:nvPicPr>
        <p:blipFill>
          <a:blip r:embed="rId4"/>
          <a:stretch>
            <a:fillRect/>
          </a:stretch>
        </p:blipFill>
        <p:spPr>
          <a:xfrm>
            <a:off x="6501007" y="2499814"/>
            <a:ext cx="4777145" cy="3743284"/>
          </a:xfrm>
        </p:spPr>
      </p:pic>
    </p:spTree>
    <p:extLst>
      <p:ext uri="{BB962C8B-B14F-4D97-AF65-F5344CB8AC3E}">
        <p14:creationId xmlns:p14="http://schemas.microsoft.com/office/powerpoint/2010/main" val="2840717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6643D-578B-8644-1B74-4AAA18280CBB}"/>
              </a:ext>
            </a:extLst>
          </p:cNvPr>
          <p:cNvSpPr>
            <a:spLocks noGrp="1"/>
          </p:cNvSpPr>
          <p:nvPr>
            <p:ph type="title"/>
          </p:nvPr>
        </p:nvSpPr>
        <p:spPr/>
        <p:txBody>
          <a:bodyPr/>
          <a:lstStyle/>
          <a:p>
            <a:r>
              <a:rPr lang="en-CA" dirty="0"/>
              <a:t>Human Cases</a:t>
            </a:r>
          </a:p>
        </p:txBody>
      </p:sp>
      <p:pic>
        <p:nvPicPr>
          <p:cNvPr id="7" name="Content Placeholder 6">
            <a:extLst>
              <a:ext uri="{FF2B5EF4-FFF2-40B4-BE49-F238E27FC236}">
                <a16:creationId xmlns:a16="http://schemas.microsoft.com/office/drawing/2014/main" id="{21887A6A-F1CD-AD8A-CD29-927B60016811}"/>
              </a:ext>
            </a:extLst>
          </p:cNvPr>
          <p:cNvPicPr>
            <a:picLocks noGrp="1" noChangeAspect="1"/>
          </p:cNvPicPr>
          <p:nvPr>
            <p:ph sz="half" idx="1"/>
          </p:nvPr>
        </p:nvPicPr>
        <p:blipFill>
          <a:blip r:embed="rId3"/>
          <a:stretch>
            <a:fillRect/>
          </a:stretch>
        </p:blipFill>
        <p:spPr>
          <a:xfrm>
            <a:off x="199502" y="2005708"/>
            <a:ext cx="5655263" cy="2846583"/>
          </a:xfrm>
          <a:prstGeom prst="rect">
            <a:avLst/>
          </a:prstGeom>
          <a:ln>
            <a:noFill/>
          </a:ln>
          <a:effectLst>
            <a:outerShdw blurRad="292100" dist="139700" dir="2700000" algn="tl" rotWithShape="0">
              <a:srgbClr val="333333">
                <a:alpha val="65000"/>
              </a:srgbClr>
            </a:outerShdw>
          </a:effectLst>
        </p:spPr>
      </p:pic>
      <p:sp>
        <p:nvSpPr>
          <p:cNvPr id="3" name="Content Placeholder 2">
            <a:extLst>
              <a:ext uri="{FF2B5EF4-FFF2-40B4-BE49-F238E27FC236}">
                <a16:creationId xmlns:a16="http://schemas.microsoft.com/office/drawing/2014/main" id="{628F7CF4-D785-5143-3258-70F6E10F12D3}"/>
              </a:ext>
            </a:extLst>
          </p:cNvPr>
          <p:cNvSpPr>
            <a:spLocks noGrp="1"/>
          </p:cNvSpPr>
          <p:nvPr>
            <p:ph sz="half" idx="2"/>
          </p:nvPr>
        </p:nvSpPr>
        <p:spPr/>
        <p:txBody>
          <a:bodyPr/>
          <a:lstStyle/>
          <a:p>
            <a:r>
              <a:rPr lang="en-CA" dirty="0"/>
              <a:t>H5N1 cases rolled into </a:t>
            </a:r>
            <a:r>
              <a:rPr lang="en-CA" dirty="0">
                <a:hlinkClick r:id="rId4"/>
              </a:rPr>
              <a:t>US Flu View </a:t>
            </a:r>
            <a:r>
              <a:rPr lang="en-CA" dirty="0"/>
              <a:t>reports with other influenzas</a:t>
            </a:r>
          </a:p>
        </p:txBody>
      </p:sp>
      <p:pic>
        <p:nvPicPr>
          <p:cNvPr id="6" name="Picture 5" descr="A blue person silhouette on a black background&#10;&#10;Description automatically generated">
            <a:extLst>
              <a:ext uri="{FF2B5EF4-FFF2-40B4-BE49-F238E27FC236}">
                <a16:creationId xmlns:a16="http://schemas.microsoft.com/office/drawing/2014/main" id="{7C7B415C-A068-DCC2-77B7-1C0344844C2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28767" y="144780"/>
            <a:ext cx="1405890" cy="1405890"/>
          </a:xfrm>
          <a:prstGeom prst="rect">
            <a:avLst/>
          </a:prstGeom>
        </p:spPr>
      </p:pic>
      <p:sp>
        <p:nvSpPr>
          <p:cNvPr id="9" name="TextBox 8">
            <a:extLst>
              <a:ext uri="{FF2B5EF4-FFF2-40B4-BE49-F238E27FC236}">
                <a16:creationId xmlns:a16="http://schemas.microsoft.com/office/drawing/2014/main" id="{9DB267F6-7BC0-DC2C-410D-B03B38890E00}"/>
              </a:ext>
            </a:extLst>
          </p:cNvPr>
          <p:cNvSpPr txBox="1"/>
          <p:nvPr/>
        </p:nvSpPr>
        <p:spPr>
          <a:xfrm>
            <a:off x="838200" y="6112615"/>
            <a:ext cx="6096000" cy="646331"/>
          </a:xfrm>
          <a:prstGeom prst="rect">
            <a:avLst/>
          </a:prstGeom>
          <a:noFill/>
        </p:spPr>
        <p:txBody>
          <a:bodyPr wrap="square">
            <a:spAutoFit/>
          </a:bodyPr>
          <a:lstStyle/>
          <a:p>
            <a:r>
              <a:rPr lang="en-CA" dirty="0">
                <a:hlinkClick r:id="rId6"/>
              </a:rPr>
              <a:t>https://www.cdc.gov/bird-flu/situation-summary/index.html?cove-tab=0</a:t>
            </a:r>
            <a:r>
              <a:rPr lang="en-CA" dirty="0"/>
              <a:t> </a:t>
            </a:r>
          </a:p>
        </p:txBody>
      </p:sp>
      <p:pic>
        <p:nvPicPr>
          <p:cNvPr id="5" name="Picture 4" descr="A graph on a white sheet&#10;&#10;AI-generated content may be incorrect.">
            <a:extLst>
              <a:ext uri="{FF2B5EF4-FFF2-40B4-BE49-F238E27FC236}">
                <a16:creationId xmlns:a16="http://schemas.microsoft.com/office/drawing/2014/main" id="{F2D1AA2E-61E5-771A-998F-83F3A98F4CE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53056" y="3085948"/>
            <a:ext cx="5631307" cy="3519567"/>
          </a:xfrm>
          <a:prstGeom prst="rect">
            <a:avLst/>
          </a:prstGeom>
        </p:spPr>
      </p:pic>
    </p:spTree>
    <p:extLst>
      <p:ext uri="{BB962C8B-B14F-4D97-AF65-F5344CB8AC3E}">
        <p14:creationId xmlns:p14="http://schemas.microsoft.com/office/powerpoint/2010/main" val="666268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D7D5E-85EA-A984-B859-6F8281378AA3}"/>
              </a:ext>
            </a:extLst>
          </p:cNvPr>
          <p:cNvSpPr>
            <a:spLocks noGrp="1"/>
          </p:cNvSpPr>
          <p:nvPr>
            <p:ph type="title"/>
          </p:nvPr>
        </p:nvSpPr>
        <p:spPr/>
        <p:txBody>
          <a:bodyPr/>
          <a:lstStyle/>
          <a:p>
            <a:r>
              <a:rPr lang="en-CA" dirty="0"/>
              <a:t>Recent International Cases in Humans</a:t>
            </a:r>
          </a:p>
        </p:txBody>
      </p:sp>
      <p:sp>
        <p:nvSpPr>
          <p:cNvPr id="3" name="Content Placeholder 2">
            <a:extLst>
              <a:ext uri="{FF2B5EF4-FFF2-40B4-BE49-F238E27FC236}">
                <a16:creationId xmlns:a16="http://schemas.microsoft.com/office/drawing/2014/main" id="{95DF2A47-8C76-88DC-14CE-62E255CB3DC4}"/>
              </a:ext>
            </a:extLst>
          </p:cNvPr>
          <p:cNvSpPr>
            <a:spLocks noGrp="1"/>
          </p:cNvSpPr>
          <p:nvPr>
            <p:ph sz="half" idx="1"/>
          </p:nvPr>
        </p:nvSpPr>
        <p:spPr/>
        <p:txBody>
          <a:bodyPr/>
          <a:lstStyle/>
          <a:p>
            <a:r>
              <a:rPr lang="en-US" dirty="0">
                <a:hlinkClick r:id="rId3"/>
              </a:rPr>
              <a:t>Vietnam </a:t>
            </a:r>
            <a:r>
              <a:rPr lang="en-US" dirty="0"/>
              <a:t>Neurological case of H5N1 in a child</a:t>
            </a:r>
          </a:p>
          <a:p>
            <a:r>
              <a:rPr lang="pt-BR" dirty="0">
                <a:hlinkClick r:id="rId4"/>
              </a:rPr>
              <a:t>Avian Influenza A(H5N1) – Cambodia</a:t>
            </a:r>
            <a:endParaRPr lang="pt-BR" dirty="0"/>
          </a:p>
          <a:p>
            <a:pPr lvl="1"/>
            <a:r>
              <a:rPr lang="pt-BR" dirty="0"/>
              <a:t>Surge of H5 infections with H5N1 2.3.2.1 e</a:t>
            </a:r>
          </a:p>
          <a:p>
            <a:pPr lvl="1"/>
            <a:r>
              <a:rPr lang="pt-BR" dirty="0"/>
              <a:t>13 reported cases since January with 9/13 occurring since June</a:t>
            </a:r>
          </a:p>
          <a:p>
            <a:pPr lvl="1"/>
            <a:r>
              <a:rPr lang="pt-BR" dirty="0"/>
              <a:t>54% case fatality rate</a:t>
            </a:r>
          </a:p>
        </p:txBody>
      </p:sp>
      <p:sp>
        <p:nvSpPr>
          <p:cNvPr id="6" name="Content Placeholder 5">
            <a:extLst>
              <a:ext uri="{FF2B5EF4-FFF2-40B4-BE49-F238E27FC236}">
                <a16:creationId xmlns:a16="http://schemas.microsoft.com/office/drawing/2014/main" id="{C97459D4-F804-16D2-245E-B7FCF9328C0C}"/>
              </a:ext>
            </a:extLst>
          </p:cNvPr>
          <p:cNvSpPr>
            <a:spLocks noGrp="1"/>
          </p:cNvSpPr>
          <p:nvPr>
            <p:ph sz="half" idx="2"/>
          </p:nvPr>
        </p:nvSpPr>
        <p:spPr/>
        <p:txBody>
          <a:bodyPr/>
          <a:lstStyle/>
          <a:p>
            <a:r>
              <a:rPr lang="en-US" dirty="0">
                <a:hlinkClick r:id="rId5"/>
              </a:rPr>
              <a:t>Cumulative number of confirmed human cases for avian influenza A(H5N1) reported to WHO, 2003-2025, 22 April 2025</a:t>
            </a:r>
            <a:endParaRPr lang="en-US" dirty="0"/>
          </a:p>
          <a:p>
            <a:pPr lvl="1"/>
            <a:r>
              <a:rPr lang="en-US" dirty="0"/>
              <a:t>Risk to global public health is low </a:t>
            </a:r>
          </a:p>
          <a:p>
            <a:pPr lvl="1"/>
            <a:r>
              <a:rPr lang="en-US" dirty="0"/>
              <a:t>For occupationally exposed persons is low to moderate</a:t>
            </a:r>
            <a:endParaRPr lang="en-CA" dirty="0"/>
          </a:p>
        </p:txBody>
      </p:sp>
      <p:pic>
        <p:nvPicPr>
          <p:cNvPr id="7" name="Picture 6" descr="A blue person silhouette on a black background&#10;&#10;Description automatically generated">
            <a:extLst>
              <a:ext uri="{FF2B5EF4-FFF2-40B4-BE49-F238E27FC236}">
                <a16:creationId xmlns:a16="http://schemas.microsoft.com/office/drawing/2014/main" id="{083CF42E-0EF9-A769-55FD-C7BD3497A1C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28767" y="144780"/>
            <a:ext cx="1405890" cy="1405890"/>
          </a:xfrm>
          <a:prstGeom prst="rect">
            <a:avLst/>
          </a:prstGeom>
        </p:spPr>
      </p:pic>
    </p:spTree>
    <p:extLst>
      <p:ext uri="{BB962C8B-B14F-4D97-AF65-F5344CB8AC3E}">
        <p14:creationId xmlns:p14="http://schemas.microsoft.com/office/powerpoint/2010/main" val="564309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D8C4AD-1F0D-7457-70F3-B2F8C5BC2BA1}"/>
              </a:ext>
            </a:extLst>
          </p:cNvPr>
          <p:cNvSpPr>
            <a:spLocks noGrp="1"/>
          </p:cNvSpPr>
          <p:nvPr>
            <p:ph type="title"/>
          </p:nvPr>
        </p:nvSpPr>
        <p:spPr>
          <a:xfrm>
            <a:off x="914403" y="606426"/>
            <a:ext cx="10515600" cy="1325563"/>
          </a:xfrm>
        </p:spPr>
        <p:txBody>
          <a:bodyPr/>
          <a:lstStyle/>
          <a:p>
            <a:r>
              <a:rPr lang="en-US" dirty="0">
                <a:hlinkClick r:id="rId2"/>
              </a:rPr>
              <a:t>Avian intestinal </a:t>
            </a:r>
            <a:r>
              <a:rPr lang="en-US" dirty="0" err="1">
                <a:hlinkClick r:id="rId2"/>
              </a:rPr>
              <a:t>spirochaetosis</a:t>
            </a:r>
            <a:r>
              <a:rPr lang="en-US" dirty="0">
                <a:hlinkClick r:id="rId2"/>
              </a:rPr>
              <a:t>: an emerging zoonosis | Animal Diseases | Full Text</a:t>
            </a:r>
            <a:br>
              <a:rPr lang="en-CA" dirty="0"/>
            </a:br>
            <a:endParaRPr lang="en-CA" dirty="0"/>
          </a:p>
        </p:txBody>
      </p:sp>
      <p:sp>
        <p:nvSpPr>
          <p:cNvPr id="5" name="Text Placeholder 4">
            <a:extLst>
              <a:ext uri="{FF2B5EF4-FFF2-40B4-BE49-F238E27FC236}">
                <a16:creationId xmlns:a16="http://schemas.microsoft.com/office/drawing/2014/main" id="{2685912B-C7E4-CD08-5994-4EB7070B758E}"/>
              </a:ext>
            </a:extLst>
          </p:cNvPr>
          <p:cNvSpPr>
            <a:spLocks noGrp="1"/>
          </p:cNvSpPr>
          <p:nvPr>
            <p:ph type="body" idx="1"/>
          </p:nvPr>
        </p:nvSpPr>
        <p:spPr/>
        <p:txBody>
          <a:bodyPr/>
          <a:lstStyle/>
          <a:p>
            <a:r>
              <a:rPr lang="en-CA" dirty="0"/>
              <a:t>Review Article on AIS</a:t>
            </a:r>
          </a:p>
        </p:txBody>
      </p:sp>
      <p:sp>
        <p:nvSpPr>
          <p:cNvPr id="6" name="Content Placeholder 5">
            <a:extLst>
              <a:ext uri="{FF2B5EF4-FFF2-40B4-BE49-F238E27FC236}">
                <a16:creationId xmlns:a16="http://schemas.microsoft.com/office/drawing/2014/main" id="{9427238D-E052-AAB9-6A3D-199D064DD78F}"/>
              </a:ext>
            </a:extLst>
          </p:cNvPr>
          <p:cNvSpPr>
            <a:spLocks noGrp="1"/>
          </p:cNvSpPr>
          <p:nvPr>
            <p:ph sz="half" idx="2"/>
          </p:nvPr>
        </p:nvSpPr>
        <p:spPr>
          <a:xfrm>
            <a:off x="215321" y="2523427"/>
            <a:ext cx="5782255" cy="4122699"/>
          </a:xfrm>
        </p:spPr>
        <p:txBody>
          <a:bodyPr/>
          <a:lstStyle/>
          <a:p>
            <a:r>
              <a:rPr lang="it-IT" b="0" i="1" dirty="0">
                <a:solidFill>
                  <a:srgbClr val="333333"/>
                </a:solidFill>
                <a:effectLst/>
              </a:rPr>
              <a:t>Brachyspira pilosicoli, B. Intermedia, B. alvinipulli </a:t>
            </a:r>
            <a:endParaRPr lang="it-IT" dirty="0">
              <a:solidFill>
                <a:srgbClr val="333333"/>
              </a:solidFill>
            </a:endParaRPr>
          </a:p>
          <a:p>
            <a:r>
              <a:rPr lang="it-IT" dirty="0">
                <a:solidFill>
                  <a:srgbClr val="333333"/>
                </a:solidFill>
              </a:rPr>
              <a:t>Including likely zoonotic potential</a:t>
            </a:r>
          </a:p>
          <a:p>
            <a:r>
              <a:rPr lang="it-IT" dirty="0">
                <a:solidFill>
                  <a:srgbClr val="333333"/>
                </a:solidFill>
              </a:rPr>
              <a:t>Not something seen in scanning often</a:t>
            </a:r>
          </a:p>
          <a:p>
            <a:r>
              <a:rPr lang="it-IT" dirty="0">
                <a:solidFill>
                  <a:srgbClr val="333333"/>
                </a:solidFill>
              </a:rPr>
              <a:t>Single Author from Egypt</a:t>
            </a:r>
          </a:p>
        </p:txBody>
      </p:sp>
      <p:sp>
        <p:nvSpPr>
          <p:cNvPr id="7" name="Text Placeholder 6">
            <a:extLst>
              <a:ext uri="{FF2B5EF4-FFF2-40B4-BE49-F238E27FC236}">
                <a16:creationId xmlns:a16="http://schemas.microsoft.com/office/drawing/2014/main" id="{36E09585-8122-5ECD-CAEA-8D6FAC638BDD}"/>
              </a:ext>
            </a:extLst>
          </p:cNvPr>
          <p:cNvSpPr>
            <a:spLocks noGrp="1"/>
          </p:cNvSpPr>
          <p:nvPr>
            <p:ph type="body" sz="quarter" idx="3"/>
          </p:nvPr>
        </p:nvSpPr>
        <p:spPr/>
        <p:txBody>
          <a:bodyPr/>
          <a:lstStyle/>
          <a:p>
            <a:r>
              <a:rPr lang="en-CA" dirty="0"/>
              <a:t>Question</a:t>
            </a:r>
          </a:p>
        </p:txBody>
      </p:sp>
      <p:sp>
        <p:nvSpPr>
          <p:cNvPr id="8" name="Content Placeholder 7">
            <a:extLst>
              <a:ext uri="{FF2B5EF4-FFF2-40B4-BE49-F238E27FC236}">
                <a16:creationId xmlns:a16="http://schemas.microsoft.com/office/drawing/2014/main" id="{FC205539-6ED8-4DF5-F72B-337979B98EE3}"/>
              </a:ext>
            </a:extLst>
          </p:cNvPr>
          <p:cNvSpPr>
            <a:spLocks noGrp="1"/>
          </p:cNvSpPr>
          <p:nvPr>
            <p:ph sz="quarter" idx="4"/>
          </p:nvPr>
        </p:nvSpPr>
        <p:spPr>
          <a:xfrm>
            <a:off x="6194425" y="2505075"/>
            <a:ext cx="5782253" cy="3684588"/>
          </a:xfrm>
        </p:spPr>
        <p:txBody>
          <a:bodyPr/>
          <a:lstStyle/>
          <a:p>
            <a:r>
              <a:rPr lang="en-CA" dirty="0"/>
              <a:t>Is Brachyspira common or problematic in Canadian poultry? Are you seeing any changes from normal?</a:t>
            </a:r>
          </a:p>
          <a:p>
            <a:endParaRPr lang="en-CA" dirty="0"/>
          </a:p>
          <a:p>
            <a:endParaRPr lang="en-CA" dirty="0"/>
          </a:p>
          <a:p>
            <a:endParaRPr lang="en-CA" dirty="0"/>
          </a:p>
        </p:txBody>
      </p:sp>
      <p:pic>
        <p:nvPicPr>
          <p:cNvPr id="3" name="Picture 2" descr="A diagram of a person and animals&#10;&#10;AI-generated content may be incorrect.">
            <a:hlinkClick r:id="rId3"/>
            <a:extLst>
              <a:ext uri="{FF2B5EF4-FFF2-40B4-BE49-F238E27FC236}">
                <a16:creationId xmlns:a16="http://schemas.microsoft.com/office/drawing/2014/main" id="{1029ED8F-011C-D003-7C73-F4A75B542A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8086" y="4372240"/>
            <a:ext cx="2997474" cy="2390509"/>
          </a:xfrm>
          <a:prstGeom prst="rect">
            <a:avLst/>
          </a:prstGeom>
        </p:spPr>
      </p:pic>
    </p:spTree>
    <p:extLst>
      <p:ext uri="{BB962C8B-B14F-4D97-AF65-F5344CB8AC3E}">
        <p14:creationId xmlns:p14="http://schemas.microsoft.com/office/powerpoint/2010/main" val="1826178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63FE9-1056-4A84-48D5-C4595508B977}"/>
              </a:ext>
            </a:extLst>
          </p:cNvPr>
          <p:cNvSpPr>
            <a:spLocks noGrp="1"/>
          </p:cNvSpPr>
          <p:nvPr>
            <p:ph type="title"/>
          </p:nvPr>
        </p:nvSpPr>
        <p:spPr>
          <a:xfrm>
            <a:off x="838200" y="9525"/>
            <a:ext cx="10515600" cy="710565"/>
          </a:xfrm>
        </p:spPr>
        <p:txBody>
          <a:bodyPr/>
          <a:lstStyle/>
          <a:p>
            <a:r>
              <a:rPr lang="en-CA" sz="3600" dirty="0"/>
              <a:t>Scientific Findings</a:t>
            </a:r>
          </a:p>
        </p:txBody>
      </p:sp>
      <p:sp>
        <p:nvSpPr>
          <p:cNvPr id="5" name="Text Placeholder 4">
            <a:extLst>
              <a:ext uri="{FF2B5EF4-FFF2-40B4-BE49-F238E27FC236}">
                <a16:creationId xmlns:a16="http://schemas.microsoft.com/office/drawing/2014/main" id="{112CD206-9185-7B39-8E47-BDA4CED907F2}"/>
              </a:ext>
            </a:extLst>
          </p:cNvPr>
          <p:cNvSpPr>
            <a:spLocks noGrp="1"/>
          </p:cNvSpPr>
          <p:nvPr>
            <p:ph type="body" sz="quarter" idx="13"/>
          </p:nvPr>
        </p:nvSpPr>
        <p:spPr>
          <a:xfrm>
            <a:off x="711843" y="115300"/>
            <a:ext cx="10515600" cy="4158294"/>
          </a:xfrm>
        </p:spPr>
        <p:txBody>
          <a:bodyPr/>
          <a:lstStyle/>
          <a:p>
            <a:endParaRPr lang="en-CA" sz="2400" dirty="0">
              <a:solidFill>
                <a:srgbClr val="0070C0"/>
              </a:solidFill>
            </a:endParaRPr>
          </a:p>
          <a:p>
            <a:pPr marL="0" indent="0">
              <a:buNone/>
            </a:pPr>
            <a:r>
              <a:rPr lang="en-US" sz="2400" dirty="0">
                <a:solidFill>
                  <a:srgbClr val="0070C0"/>
                </a:solidFill>
                <a:hlinkClick r:id="rId3">
                  <a:extLst>
                    <a:ext uri="{A12FA001-AC4F-418D-AE19-62706E023703}">
                      <ahyp:hlinkClr xmlns:ahyp="http://schemas.microsoft.com/office/drawing/2018/hyperlinkcolor" val="tx"/>
                    </a:ext>
                  </a:extLst>
                </a:hlinkClick>
              </a:rPr>
              <a:t>A Systematic Review of Mathematical and Machine Learning Models of Avian Influenza by </a:t>
            </a:r>
            <a:r>
              <a:rPr lang="en-US" sz="2400" dirty="0" err="1">
                <a:solidFill>
                  <a:srgbClr val="0070C0"/>
                </a:solidFill>
                <a:hlinkClick r:id="rId3">
                  <a:extLst>
                    <a:ext uri="{A12FA001-AC4F-418D-AE19-62706E023703}">
                      <ahyp:hlinkClr xmlns:ahyp="http://schemas.microsoft.com/office/drawing/2018/hyperlinkcolor" val="tx"/>
                    </a:ext>
                  </a:extLst>
                </a:hlinkClick>
              </a:rPr>
              <a:t>Shixun</a:t>
            </a:r>
            <a:r>
              <a:rPr lang="en-US" sz="2400" dirty="0">
                <a:solidFill>
                  <a:srgbClr val="0070C0"/>
                </a:solidFill>
                <a:hlinkClick r:id="rId3">
                  <a:extLst>
                    <a:ext uri="{A12FA001-AC4F-418D-AE19-62706E023703}">
                      <ahyp:hlinkClr xmlns:ahyp="http://schemas.microsoft.com/office/drawing/2018/hyperlinkcolor" val="tx"/>
                    </a:ext>
                  </a:extLst>
                </a:hlinkClick>
              </a:rPr>
              <a:t> Huang, Nicola Luigi </a:t>
            </a:r>
            <a:r>
              <a:rPr lang="en-US" sz="2400" dirty="0" err="1">
                <a:solidFill>
                  <a:srgbClr val="0070C0"/>
                </a:solidFill>
                <a:hlinkClick r:id="rId3">
                  <a:extLst>
                    <a:ext uri="{A12FA001-AC4F-418D-AE19-62706E023703}">
                      <ahyp:hlinkClr xmlns:ahyp="http://schemas.microsoft.com/office/drawing/2018/hyperlinkcolor" val="tx"/>
                    </a:ext>
                  </a:extLst>
                </a:hlinkClick>
              </a:rPr>
              <a:t>Bragazzi</a:t>
            </a:r>
            <a:r>
              <a:rPr lang="en-US" sz="2400" dirty="0">
                <a:solidFill>
                  <a:srgbClr val="0070C0"/>
                </a:solidFill>
                <a:hlinkClick r:id="rId3">
                  <a:extLst>
                    <a:ext uri="{A12FA001-AC4F-418D-AE19-62706E023703}">
                      <ahyp:hlinkClr xmlns:ahyp="http://schemas.microsoft.com/office/drawing/2018/hyperlinkcolor" val="tx"/>
                    </a:ext>
                  </a:extLst>
                </a:hlinkClick>
              </a:rPr>
              <a:t>, Zahra Nia, Murray Gillies, Emma Gardner, Doris Leung, </a:t>
            </a:r>
            <a:r>
              <a:rPr lang="en-US" sz="2400" dirty="0" err="1">
                <a:solidFill>
                  <a:srgbClr val="0070C0"/>
                </a:solidFill>
                <a:hlinkClick r:id="rId3">
                  <a:extLst>
                    <a:ext uri="{A12FA001-AC4F-418D-AE19-62706E023703}">
                      <ahyp:hlinkClr xmlns:ahyp="http://schemas.microsoft.com/office/drawing/2018/hyperlinkcolor" val="tx"/>
                    </a:ext>
                  </a:extLst>
                </a:hlinkClick>
              </a:rPr>
              <a:t>Itlala</a:t>
            </a:r>
            <a:r>
              <a:rPr lang="en-US" sz="2400" dirty="0">
                <a:solidFill>
                  <a:srgbClr val="0070C0"/>
                </a:solidFill>
                <a:hlinkClick r:id="rId3">
                  <a:extLst>
                    <a:ext uri="{A12FA001-AC4F-418D-AE19-62706E023703}">
                      <ahyp:hlinkClr xmlns:ahyp="http://schemas.microsoft.com/office/drawing/2018/hyperlinkcolor" val="tx"/>
                    </a:ext>
                  </a:extLst>
                </a:hlinkClick>
              </a:rPr>
              <a:t> Gizo, Jude </a:t>
            </a:r>
            <a:r>
              <a:rPr lang="en-US" sz="2400" dirty="0" err="1">
                <a:solidFill>
                  <a:srgbClr val="0070C0"/>
                </a:solidFill>
                <a:hlinkClick r:id="rId3">
                  <a:extLst>
                    <a:ext uri="{A12FA001-AC4F-418D-AE19-62706E023703}">
                      <ahyp:hlinkClr xmlns:ahyp="http://schemas.microsoft.com/office/drawing/2018/hyperlinkcolor" val="tx"/>
                    </a:ext>
                  </a:extLst>
                </a:hlinkClick>
              </a:rPr>
              <a:t>Dzevela</a:t>
            </a:r>
            <a:r>
              <a:rPr lang="en-US" sz="2400" dirty="0">
                <a:solidFill>
                  <a:srgbClr val="0070C0"/>
                </a:solidFill>
                <a:hlinkClick r:id="rId3">
                  <a:extLst>
                    <a:ext uri="{A12FA001-AC4F-418D-AE19-62706E023703}">
                      <ahyp:hlinkClr xmlns:ahyp="http://schemas.microsoft.com/office/drawing/2018/hyperlinkcolor" val="tx"/>
                    </a:ext>
                  </a:extLst>
                </a:hlinkClick>
              </a:rPr>
              <a:t> Kong :: SSRN</a:t>
            </a:r>
            <a:endParaRPr lang="en-US" sz="2400" dirty="0">
              <a:solidFill>
                <a:srgbClr val="0070C0"/>
              </a:solidFill>
            </a:endParaRPr>
          </a:p>
          <a:p>
            <a:pPr marL="0" indent="0">
              <a:buNone/>
            </a:pPr>
            <a:r>
              <a:rPr lang="en-US" sz="2400" dirty="0">
                <a:solidFill>
                  <a:srgbClr val="0070C0"/>
                </a:solidFill>
                <a:hlinkClick r:id="rId4">
                  <a:extLst>
                    <a:ext uri="{A12FA001-AC4F-418D-AE19-62706E023703}">
                      <ahyp:hlinkClr xmlns:ahyp="http://schemas.microsoft.com/office/drawing/2018/hyperlinkcolor" val="tx"/>
                    </a:ext>
                  </a:extLst>
                </a:hlinkClick>
              </a:rPr>
              <a:t>https://www.who.int/publications/m/item/updated-joint-fao-who-woah-public-health-assessment-of-recent-influenza-a(h5)-virus-events-in-animals-and-people_apr2025</a:t>
            </a:r>
            <a:r>
              <a:rPr lang="en-US" sz="2400" dirty="0">
                <a:solidFill>
                  <a:srgbClr val="0070C0"/>
                </a:solidFill>
              </a:rPr>
              <a:t> </a:t>
            </a:r>
          </a:p>
          <a:p>
            <a:pPr marL="0" indent="0">
              <a:buNone/>
            </a:pPr>
            <a:r>
              <a:rPr lang="en-US" sz="2400" dirty="0">
                <a:solidFill>
                  <a:srgbClr val="0070C0"/>
                </a:solidFill>
                <a:hlinkClick r:id="rId5">
                  <a:extLst>
                    <a:ext uri="{A12FA001-AC4F-418D-AE19-62706E023703}">
                      <ahyp:hlinkClr xmlns:ahyp="http://schemas.microsoft.com/office/drawing/2018/hyperlinkcolor" val="tx"/>
                    </a:ext>
                  </a:extLst>
                </a:hlinkClick>
              </a:rPr>
              <a:t>[2504.11910] The role of wild birds in the global highly pathogenic avian influenza H5 panzootic</a:t>
            </a:r>
            <a:r>
              <a:rPr lang="en-US" sz="2400" dirty="0">
                <a:solidFill>
                  <a:srgbClr val="0070C0"/>
                </a:solidFill>
              </a:rPr>
              <a:t> </a:t>
            </a:r>
          </a:p>
          <a:p>
            <a:pPr marL="0" indent="0">
              <a:buNone/>
            </a:pPr>
            <a:r>
              <a:rPr lang="en-US" sz="2400" dirty="0">
                <a:solidFill>
                  <a:srgbClr val="0070C0"/>
                </a:solidFill>
                <a:hlinkClick r:id="rId6">
                  <a:extLst>
                    <a:ext uri="{A12FA001-AC4F-418D-AE19-62706E023703}">
                      <ahyp:hlinkClr xmlns:ahyp="http://schemas.microsoft.com/office/drawing/2018/hyperlinkcolor" val="tx"/>
                    </a:ext>
                  </a:extLst>
                </a:hlinkClick>
              </a:rPr>
              <a:t>Exploration of weather and tracking data for the wild bird abundance and movement models of the early warning system for avian influenza in the EU - Davies - 2025 - EFSA Supporting Publications - Wiley Online Library</a:t>
            </a:r>
            <a:endParaRPr lang="en-US" sz="2400" dirty="0">
              <a:solidFill>
                <a:srgbClr val="0070C0"/>
              </a:solidFill>
            </a:endParaRPr>
          </a:p>
          <a:p>
            <a:pPr marL="0" indent="0">
              <a:buNone/>
            </a:pPr>
            <a:r>
              <a:rPr lang="en-US" sz="2400" dirty="0">
                <a:solidFill>
                  <a:srgbClr val="0070C0"/>
                </a:solidFill>
                <a:hlinkClick r:id="rId7">
                  <a:extLst>
                    <a:ext uri="{A12FA001-AC4F-418D-AE19-62706E023703}">
                      <ahyp:hlinkClr xmlns:ahyp="http://schemas.microsoft.com/office/drawing/2018/hyperlinkcolor" val="tx"/>
                    </a:ext>
                  </a:extLst>
                </a:hlinkClick>
              </a:rPr>
              <a:t>Prevention and control of avian influenza virus: Recent advances in diagnostic technologies and surveillance strategies | Nature Communications</a:t>
            </a:r>
            <a:endParaRPr lang="en-US" sz="2400" dirty="0">
              <a:solidFill>
                <a:srgbClr val="0070C0"/>
              </a:solidFill>
            </a:endParaRPr>
          </a:p>
          <a:p>
            <a:pPr marL="0" indent="0">
              <a:buNone/>
            </a:pPr>
            <a:r>
              <a:rPr lang="en-US" sz="2400" dirty="0">
                <a:solidFill>
                  <a:srgbClr val="0070C0"/>
                </a:solidFill>
                <a:hlinkClick r:id="rId8">
                  <a:extLst>
                    <a:ext uri="{A12FA001-AC4F-418D-AE19-62706E023703}">
                      <ahyp:hlinkClr xmlns:ahyp="http://schemas.microsoft.com/office/drawing/2018/hyperlinkcolor" val="tx"/>
                    </a:ext>
                  </a:extLst>
                </a:hlinkClick>
              </a:rPr>
              <a:t>Surveillance for human infections with avian influenza A(‎H5)‎ viruses: objectives, case definitions, testing and reporting</a:t>
            </a:r>
            <a:endParaRPr lang="en-US" sz="2400" dirty="0">
              <a:solidFill>
                <a:srgbClr val="0070C0"/>
              </a:solidFill>
            </a:endParaRPr>
          </a:p>
          <a:p>
            <a:pPr marL="0" indent="0">
              <a:buNone/>
            </a:pPr>
            <a:r>
              <a:rPr lang="en-US" sz="2400" dirty="0">
                <a:hlinkClick r:id="rId9"/>
              </a:rPr>
              <a:t>Detection of Avian Influenza Virus in Pigeons</a:t>
            </a:r>
            <a:r>
              <a:rPr lang="en-US" sz="2400" dirty="0"/>
              <a:t> </a:t>
            </a:r>
          </a:p>
          <a:p>
            <a:pPr marL="0" indent="0">
              <a:buNone/>
            </a:pPr>
            <a:endParaRPr lang="en-US" sz="2400" dirty="0"/>
          </a:p>
          <a:p>
            <a:pPr marL="0" indent="0">
              <a:buNone/>
            </a:pPr>
            <a:endParaRPr lang="en-US" sz="2400" dirty="0"/>
          </a:p>
          <a:p>
            <a:pPr marL="0" indent="0">
              <a:buNone/>
            </a:pPr>
            <a:endParaRPr lang="en-US" sz="2400" dirty="0">
              <a:solidFill>
                <a:srgbClr val="0070C0"/>
              </a:solidFill>
            </a:endParaRPr>
          </a:p>
        </p:txBody>
      </p:sp>
    </p:spTree>
    <p:extLst>
      <p:ext uri="{BB962C8B-B14F-4D97-AF65-F5344CB8AC3E}">
        <p14:creationId xmlns:p14="http://schemas.microsoft.com/office/powerpoint/2010/main" val="2222149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63FE9-1056-4A84-48D5-C4595508B977}"/>
              </a:ext>
            </a:extLst>
          </p:cNvPr>
          <p:cNvSpPr>
            <a:spLocks noGrp="1"/>
          </p:cNvSpPr>
          <p:nvPr>
            <p:ph type="title"/>
          </p:nvPr>
        </p:nvSpPr>
        <p:spPr>
          <a:xfrm>
            <a:off x="838200" y="9525"/>
            <a:ext cx="10515600" cy="710565"/>
          </a:xfrm>
        </p:spPr>
        <p:txBody>
          <a:bodyPr/>
          <a:lstStyle/>
          <a:p>
            <a:r>
              <a:rPr lang="en-CA" sz="3600" dirty="0"/>
              <a:t>Scientific Findings</a:t>
            </a:r>
          </a:p>
        </p:txBody>
      </p:sp>
      <p:sp>
        <p:nvSpPr>
          <p:cNvPr id="5" name="Text Placeholder 4">
            <a:extLst>
              <a:ext uri="{FF2B5EF4-FFF2-40B4-BE49-F238E27FC236}">
                <a16:creationId xmlns:a16="http://schemas.microsoft.com/office/drawing/2014/main" id="{112CD206-9185-7B39-8E47-BDA4CED907F2}"/>
              </a:ext>
            </a:extLst>
          </p:cNvPr>
          <p:cNvSpPr>
            <a:spLocks noGrp="1"/>
          </p:cNvSpPr>
          <p:nvPr>
            <p:ph type="body" sz="quarter" idx="13"/>
          </p:nvPr>
        </p:nvSpPr>
        <p:spPr>
          <a:xfrm>
            <a:off x="625327" y="489097"/>
            <a:ext cx="10515600" cy="4158294"/>
          </a:xfrm>
        </p:spPr>
        <p:txBody>
          <a:bodyPr/>
          <a:lstStyle/>
          <a:p>
            <a:endParaRPr lang="en-CA" sz="2400" dirty="0">
              <a:solidFill>
                <a:srgbClr val="0070C0"/>
              </a:solidFill>
            </a:endParaRPr>
          </a:p>
          <a:p>
            <a:pPr marL="0" indent="0">
              <a:buNone/>
            </a:pPr>
            <a:r>
              <a:rPr lang="en-US" sz="2400" dirty="0">
                <a:hlinkClick r:id="rId3"/>
              </a:rPr>
              <a:t>Pigeons exhibit low susceptibility and poor transmission capacity for H5N1 clade 2.3.4.4b high pathogenicity avian influenza virus | </a:t>
            </a:r>
            <a:r>
              <a:rPr lang="en-US" sz="2400" dirty="0" err="1">
                <a:hlinkClick r:id="rId3"/>
              </a:rPr>
              <a:t>bioRxiv</a:t>
            </a:r>
            <a:endParaRPr lang="en-US" sz="2400" dirty="0"/>
          </a:p>
          <a:p>
            <a:pPr marL="0" indent="0">
              <a:buNone/>
            </a:pPr>
            <a:r>
              <a:rPr lang="en-US" sz="2400" dirty="0">
                <a:hlinkClick r:id="rId4"/>
              </a:rPr>
              <a:t>Evolution, spread and impact of highly pathogenic H5 avian influenza A viruses | Nature Reviews Microbiology</a:t>
            </a:r>
            <a:r>
              <a:rPr lang="en-US" sz="2400" dirty="0"/>
              <a:t> </a:t>
            </a:r>
          </a:p>
          <a:p>
            <a:pPr marL="0" indent="0">
              <a:buNone/>
            </a:pPr>
            <a:r>
              <a:rPr lang="en-US" sz="2400" dirty="0">
                <a:hlinkClick r:id="rId5"/>
              </a:rPr>
              <a:t>Avian influenza and use of the H5N1 vaccine to prevent zoonotic infection in Canada | CMAJ</a:t>
            </a:r>
            <a:endParaRPr lang="en-US" sz="2400" dirty="0"/>
          </a:p>
          <a:p>
            <a:pPr marL="0" indent="0">
              <a:buNone/>
            </a:pPr>
            <a:r>
              <a:rPr lang="en-US" sz="2400" dirty="0">
                <a:hlinkClick r:id="rId6"/>
              </a:rPr>
              <a:t>Genetic diversity of H9N2 avian influenza viruses in poultry across China and implications for zoonotic transmission | Nature Microbiology</a:t>
            </a:r>
            <a:endParaRPr lang="en-US" sz="2400" dirty="0"/>
          </a:p>
          <a:p>
            <a:pPr marL="0" indent="0">
              <a:buNone/>
            </a:pPr>
            <a:r>
              <a:rPr lang="en-US" sz="2400" dirty="0">
                <a:hlinkClick r:id="rId7"/>
              </a:rPr>
              <a:t>Vaccination and surveillance for high pathogenicity avian influenza in poultry—current situation and perspectives – ScienceDirect</a:t>
            </a:r>
            <a:endParaRPr lang="en-US" sz="2400" dirty="0"/>
          </a:p>
          <a:p>
            <a:pPr marL="0" indent="0">
              <a:buNone/>
            </a:pPr>
            <a:r>
              <a:rPr lang="en-US" sz="2400" dirty="0">
                <a:hlinkClick r:id="rId8"/>
              </a:rPr>
              <a:t>Global spread of H3 subtype avian influenza viruses with an accelerated evolution after interspecies transmission – ScienceDirect</a:t>
            </a:r>
            <a:endParaRPr lang="en-US" sz="2400" dirty="0"/>
          </a:p>
          <a:p>
            <a:pPr marL="0" indent="0">
              <a:buNone/>
            </a:pPr>
            <a:r>
              <a:rPr lang="en-US" sz="2400" dirty="0">
                <a:hlinkClick r:id="rId9"/>
              </a:rPr>
              <a:t>Assessment of the public health risk of novel reassortant H3N3 avian influenza viruses that emerged in chickens | mBio</a:t>
            </a:r>
            <a:endParaRPr lang="en-US" sz="2400" dirty="0"/>
          </a:p>
          <a:p>
            <a:pPr marL="0" indent="0">
              <a:buNone/>
            </a:pPr>
            <a:endParaRPr lang="en-US" sz="2400" dirty="0">
              <a:solidFill>
                <a:srgbClr val="0070C0"/>
              </a:solidFill>
            </a:endParaRPr>
          </a:p>
        </p:txBody>
      </p:sp>
    </p:spTree>
    <p:extLst>
      <p:ext uri="{BB962C8B-B14F-4D97-AF65-F5344CB8AC3E}">
        <p14:creationId xmlns:p14="http://schemas.microsoft.com/office/powerpoint/2010/main" val="2831163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63FE9-1056-4A84-48D5-C4595508B977}"/>
              </a:ext>
            </a:extLst>
          </p:cNvPr>
          <p:cNvSpPr>
            <a:spLocks noGrp="1"/>
          </p:cNvSpPr>
          <p:nvPr>
            <p:ph type="title"/>
          </p:nvPr>
        </p:nvSpPr>
        <p:spPr>
          <a:xfrm>
            <a:off x="838200" y="9525"/>
            <a:ext cx="10515600" cy="710565"/>
          </a:xfrm>
        </p:spPr>
        <p:txBody>
          <a:bodyPr/>
          <a:lstStyle/>
          <a:p>
            <a:r>
              <a:rPr lang="en-CA" sz="3600" dirty="0"/>
              <a:t>Scientific Findings</a:t>
            </a:r>
          </a:p>
        </p:txBody>
      </p:sp>
      <p:sp>
        <p:nvSpPr>
          <p:cNvPr id="5" name="Text Placeholder 4">
            <a:extLst>
              <a:ext uri="{FF2B5EF4-FFF2-40B4-BE49-F238E27FC236}">
                <a16:creationId xmlns:a16="http://schemas.microsoft.com/office/drawing/2014/main" id="{112CD206-9185-7B39-8E47-BDA4CED907F2}"/>
              </a:ext>
            </a:extLst>
          </p:cNvPr>
          <p:cNvSpPr>
            <a:spLocks noGrp="1"/>
          </p:cNvSpPr>
          <p:nvPr>
            <p:ph type="body" sz="quarter" idx="13"/>
          </p:nvPr>
        </p:nvSpPr>
        <p:spPr>
          <a:xfrm>
            <a:off x="674265" y="1064713"/>
            <a:ext cx="10515600" cy="4158294"/>
          </a:xfrm>
        </p:spPr>
        <p:txBody>
          <a:bodyPr/>
          <a:lstStyle/>
          <a:p>
            <a:endParaRPr lang="en-CA" sz="2400" dirty="0">
              <a:solidFill>
                <a:srgbClr val="0070C0"/>
              </a:solidFill>
            </a:endParaRPr>
          </a:p>
          <a:p>
            <a:pPr marL="0" indent="0">
              <a:buNone/>
            </a:pPr>
            <a:r>
              <a:rPr lang="en-US" sz="2400" dirty="0">
                <a:hlinkClick r:id="rId3"/>
              </a:rPr>
              <a:t>Genetic resilience or resistance in poultry against avian influenza virus: mirage or reality? | Journal of Virology</a:t>
            </a:r>
            <a:endParaRPr lang="en-US" sz="2400" dirty="0"/>
          </a:p>
          <a:p>
            <a:pPr marL="0" indent="0">
              <a:buNone/>
            </a:pPr>
            <a:r>
              <a:rPr lang="en-US" sz="2400" dirty="0">
                <a:hlinkClick r:id="rId4"/>
              </a:rPr>
              <a:t>Phylogenetic Analysis and Spread of HPAI H5N1 in Middle Eastern Countries Based on Hemagglutinin and Neuraminidase Gene Sequences</a:t>
            </a:r>
            <a:r>
              <a:rPr lang="en-US" sz="2400" dirty="0"/>
              <a:t> </a:t>
            </a:r>
          </a:p>
          <a:p>
            <a:pPr marL="0" indent="0">
              <a:buNone/>
            </a:pPr>
            <a:r>
              <a:rPr lang="en-US" sz="2400" dirty="0">
                <a:solidFill>
                  <a:srgbClr val="7030A0"/>
                </a:solidFill>
                <a:hlinkClick r:id="rId5">
                  <a:extLst>
                    <a:ext uri="{A12FA001-AC4F-418D-AE19-62706E023703}">
                      <ahyp:hlinkClr xmlns:ahyp="http://schemas.microsoft.com/office/drawing/2018/hyperlinkcolor" val="tx"/>
                    </a:ext>
                  </a:extLst>
                </a:hlinkClick>
              </a:rPr>
              <a:t>POULTRY Clade 2.3.4.4b highly pathogenic avian influenza H5N1 viruses: knowns, unknowns, and challenges | Journal of Virology</a:t>
            </a:r>
            <a:endParaRPr lang="en-US" sz="2400" dirty="0">
              <a:solidFill>
                <a:srgbClr val="7030A0"/>
              </a:solidFill>
            </a:endParaRPr>
          </a:p>
          <a:p>
            <a:pPr marL="0" indent="0">
              <a:buNone/>
            </a:pPr>
            <a:r>
              <a:rPr lang="en-US" sz="2400" dirty="0">
                <a:solidFill>
                  <a:srgbClr val="7030A0"/>
                </a:solidFill>
                <a:hlinkClick r:id="rId6">
                  <a:extLst>
                    <a:ext uri="{A12FA001-AC4F-418D-AE19-62706E023703}">
                      <ahyp:hlinkClr xmlns:ahyp="http://schemas.microsoft.com/office/drawing/2018/hyperlinkcolor" val="tx"/>
                    </a:ext>
                  </a:extLst>
                </a:hlinkClick>
              </a:rPr>
              <a:t>Immunogenicity and Protective Efficacy of Five Vaccines Against Highly Pathogenic Avian Influenza Virus H5N1, Clade 2.3.4.4b, in Fattening Geese</a:t>
            </a:r>
            <a:endParaRPr lang="en-US" sz="2400" dirty="0">
              <a:solidFill>
                <a:srgbClr val="7030A0"/>
              </a:solidFill>
            </a:endParaRPr>
          </a:p>
          <a:p>
            <a:pPr marL="0" indent="0">
              <a:buNone/>
            </a:pPr>
            <a:r>
              <a:rPr lang="en-US" sz="2400" dirty="0">
                <a:solidFill>
                  <a:srgbClr val="7030A0"/>
                </a:solidFill>
                <a:hlinkClick r:id="rId7">
                  <a:extLst>
                    <a:ext uri="{A12FA001-AC4F-418D-AE19-62706E023703}">
                      <ahyp:hlinkClr xmlns:ahyp="http://schemas.microsoft.com/office/drawing/2018/hyperlinkcolor" val="tx"/>
                    </a:ext>
                  </a:extLst>
                </a:hlinkClick>
              </a:rPr>
              <a:t>Frontiers | Newcastle disease virus expressing clade 2.3.4.4b H5 hemagglutinin confers protection against lethal H5N1 highly pathogenic avian influenza in BALB/c mice</a:t>
            </a:r>
            <a:endParaRPr lang="en-CA" sz="2400" dirty="0">
              <a:solidFill>
                <a:srgbClr val="7030A0"/>
              </a:solidFill>
            </a:endParaRPr>
          </a:p>
          <a:p>
            <a:pPr marL="0" indent="0">
              <a:buNone/>
            </a:pPr>
            <a:endParaRPr lang="en-US" sz="2400" dirty="0"/>
          </a:p>
          <a:p>
            <a:pPr marL="0" indent="0">
              <a:buNone/>
            </a:pPr>
            <a:endParaRPr lang="en-US" sz="2400" dirty="0"/>
          </a:p>
          <a:p>
            <a:pPr marL="0" indent="0">
              <a:buNone/>
            </a:pPr>
            <a:endParaRPr lang="en-US" sz="2400" dirty="0">
              <a:solidFill>
                <a:srgbClr val="0070C0"/>
              </a:solidFill>
            </a:endParaRPr>
          </a:p>
        </p:txBody>
      </p:sp>
    </p:spTree>
    <p:extLst>
      <p:ext uri="{BB962C8B-B14F-4D97-AF65-F5344CB8AC3E}">
        <p14:creationId xmlns:p14="http://schemas.microsoft.com/office/powerpoint/2010/main" val="253676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D8C4AD-1F0D-7457-70F3-B2F8C5BC2BA1}"/>
              </a:ext>
            </a:extLst>
          </p:cNvPr>
          <p:cNvSpPr>
            <a:spLocks noGrp="1"/>
          </p:cNvSpPr>
          <p:nvPr>
            <p:ph type="title"/>
          </p:nvPr>
        </p:nvSpPr>
        <p:spPr>
          <a:xfrm>
            <a:off x="838200" y="1"/>
            <a:ext cx="10515600" cy="1228374"/>
          </a:xfrm>
        </p:spPr>
        <p:txBody>
          <a:bodyPr/>
          <a:lstStyle/>
          <a:p>
            <a:r>
              <a:rPr lang="en-US" dirty="0">
                <a:hlinkClick r:id="rId3"/>
              </a:rPr>
              <a:t>WAHIS</a:t>
            </a:r>
            <a:r>
              <a:rPr lang="en-US" dirty="0"/>
              <a:t> – </a:t>
            </a:r>
            <a:r>
              <a:rPr lang="en-US" dirty="0">
                <a:hlinkClick r:id="rId4"/>
              </a:rPr>
              <a:t>Newcastle Disease in Canada</a:t>
            </a:r>
            <a:endParaRPr lang="en-CA" dirty="0"/>
          </a:p>
        </p:txBody>
      </p:sp>
      <p:sp>
        <p:nvSpPr>
          <p:cNvPr id="2" name="Text Placeholder 1">
            <a:extLst>
              <a:ext uri="{FF2B5EF4-FFF2-40B4-BE49-F238E27FC236}">
                <a16:creationId xmlns:a16="http://schemas.microsoft.com/office/drawing/2014/main" id="{3BD62DF0-32D9-0DAF-8BF9-39B2E0160FDC}"/>
              </a:ext>
            </a:extLst>
          </p:cNvPr>
          <p:cNvSpPr>
            <a:spLocks noGrp="1"/>
          </p:cNvSpPr>
          <p:nvPr>
            <p:ph sz="half" idx="1"/>
          </p:nvPr>
        </p:nvSpPr>
        <p:spPr>
          <a:xfrm>
            <a:off x="354942" y="1228375"/>
            <a:ext cx="4601028" cy="4351338"/>
          </a:xfrm>
        </p:spPr>
        <p:txBody>
          <a:bodyPr/>
          <a:lstStyle/>
          <a:p>
            <a:r>
              <a:rPr lang="en-CA" dirty="0"/>
              <a:t>Canada reported Newcastle Disease in two pigeon farms in British Columbia</a:t>
            </a:r>
          </a:p>
          <a:p>
            <a:r>
              <a:rPr lang="en-CA" dirty="0"/>
              <a:t>First report since 1973</a:t>
            </a:r>
          </a:p>
          <a:p>
            <a:r>
              <a:rPr lang="en-CA" dirty="0"/>
              <a:t>Avian Paramyxovirus-1 in commercial pigeons in Fraser Valley BC</a:t>
            </a:r>
          </a:p>
          <a:p>
            <a:r>
              <a:rPr lang="en-CA" dirty="0"/>
              <a:t>Strain of PPMV-1 adapted to pigeons consistent with Newcastle disease</a:t>
            </a:r>
          </a:p>
          <a:p>
            <a:endParaRPr lang="en-CA" dirty="0"/>
          </a:p>
          <a:p>
            <a:pPr marL="0" indent="0">
              <a:buNone/>
            </a:pPr>
            <a:r>
              <a:rPr lang="en-CA" sz="1800" b="1" dirty="0"/>
              <a:t>Question: </a:t>
            </a:r>
            <a:r>
              <a:rPr lang="en-CA" sz="1800" dirty="0"/>
              <a:t>why do we have no trouble with Newcastle vaccination, but HPAI vaccination poses big concerns</a:t>
            </a:r>
          </a:p>
        </p:txBody>
      </p:sp>
      <p:pic>
        <p:nvPicPr>
          <p:cNvPr id="1026" name="Picture 2" descr="Torticollis, pigeon">
            <a:extLst>
              <a:ext uri="{FF2B5EF4-FFF2-40B4-BE49-F238E27FC236}">
                <a16:creationId xmlns:a16="http://schemas.microsoft.com/office/drawing/2014/main" id="{D8671E80-389E-1E31-F9E7-E855774C3D9D}"/>
              </a:ext>
            </a:extLst>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5487639" y="1597706"/>
            <a:ext cx="6704361" cy="457925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CF0BB856-B616-8890-B5D3-F148E7772573}"/>
              </a:ext>
            </a:extLst>
          </p:cNvPr>
          <p:cNvSpPr txBox="1"/>
          <p:nvPr/>
        </p:nvSpPr>
        <p:spPr>
          <a:xfrm>
            <a:off x="6096000" y="6176963"/>
            <a:ext cx="4397999" cy="369332"/>
          </a:xfrm>
          <a:prstGeom prst="rect">
            <a:avLst/>
          </a:prstGeom>
          <a:noFill/>
        </p:spPr>
        <p:txBody>
          <a:bodyPr wrap="none" rtlCol="0">
            <a:spAutoFit/>
          </a:bodyPr>
          <a:lstStyle/>
          <a:p>
            <a:r>
              <a:rPr lang="en-CA" dirty="0">
                <a:hlinkClick r:id="rId6"/>
              </a:rPr>
              <a:t>Image from Merck Manual – Dr </a:t>
            </a:r>
            <a:r>
              <a:rPr lang="en-CA" dirty="0" err="1">
                <a:hlinkClick r:id="rId6"/>
              </a:rPr>
              <a:t>Kiril</a:t>
            </a:r>
            <a:r>
              <a:rPr lang="en-CA" dirty="0">
                <a:hlinkClick r:id="rId6"/>
              </a:rPr>
              <a:t> Dimitrov</a:t>
            </a:r>
            <a:endParaRPr lang="en-CA" dirty="0"/>
          </a:p>
        </p:txBody>
      </p:sp>
    </p:spTree>
    <p:extLst>
      <p:ext uri="{BB962C8B-B14F-4D97-AF65-F5344CB8AC3E}">
        <p14:creationId xmlns:p14="http://schemas.microsoft.com/office/powerpoint/2010/main" val="4214350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CE09355-A661-3947-7DCE-A88789EB2988}"/>
              </a:ext>
            </a:extLst>
          </p:cNvPr>
          <p:cNvPicPr>
            <a:picLocks noChangeAspect="1"/>
          </p:cNvPicPr>
          <p:nvPr/>
        </p:nvPicPr>
        <p:blipFill>
          <a:blip r:embed="rId3"/>
          <a:stretch>
            <a:fillRect/>
          </a:stretch>
        </p:blipFill>
        <p:spPr>
          <a:xfrm>
            <a:off x="223030" y="674297"/>
            <a:ext cx="11745940" cy="5999037"/>
          </a:xfrm>
          <a:prstGeom prst="rect">
            <a:avLst/>
          </a:prstGeom>
        </p:spPr>
      </p:pic>
      <p:sp>
        <p:nvSpPr>
          <p:cNvPr id="4" name="Titre 1"/>
          <p:cNvSpPr>
            <a:spLocks noGrp="1"/>
          </p:cNvSpPr>
          <p:nvPr>
            <p:ph type="title"/>
          </p:nvPr>
        </p:nvSpPr>
        <p:spPr>
          <a:xfrm>
            <a:off x="580103" y="184666"/>
            <a:ext cx="10024957" cy="576072"/>
          </a:xfrm>
          <a:noFill/>
        </p:spPr>
        <p:txBody>
          <a:bodyPr>
            <a:normAutofit fontScale="90000"/>
          </a:bodyPr>
          <a:lstStyle/>
          <a:p>
            <a:r>
              <a:rPr lang="en-CA" sz="4000" b="1" dirty="0">
                <a:latin typeface="Arial" panose="020B0604020202020204" pitchFamily="34" charset="0"/>
                <a:cs typeface="Arial" panose="020B0604020202020204" pitchFamily="34" charset="0"/>
              </a:rPr>
              <a:t>HPAI in Domestic Birds in Canada</a:t>
            </a:r>
            <a:endParaRPr lang="en-CA" sz="4000" b="1" dirty="0"/>
          </a:p>
        </p:txBody>
      </p:sp>
      <p:sp>
        <p:nvSpPr>
          <p:cNvPr id="5" name="Rectangle 4"/>
          <p:cNvSpPr/>
          <p:nvPr/>
        </p:nvSpPr>
        <p:spPr>
          <a:xfrm>
            <a:off x="580103" y="6409009"/>
            <a:ext cx="1971950" cy="369332"/>
          </a:xfrm>
          <a:prstGeom prst="rect">
            <a:avLst/>
          </a:prstGeom>
        </p:spPr>
        <p:txBody>
          <a:bodyPr wrap="none">
            <a:spAutoFit/>
          </a:bodyPr>
          <a:lstStyle/>
          <a:p>
            <a:r>
              <a:rPr lang="en-US" dirty="0">
                <a:hlinkClick r:id="rId4"/>
              </a:rPr>
              <a:t>Microsoft Power BI</a:t>
            </a:r>
            <a:endParaRPr lang="en-CA" dirty="0"/>
          </a:p>
        </p:txBody>
      </p:sp>
      <p:sp>
        <p:nvSpPr>
          <p:cNvPr id="7" name="TextBox 6">
            <a:extLst>
              <a:ext uri="{FF2B5EF4-FFF2-40B4-BE49-F238E27FC236}">
                <a16:creationId xmlns:a16="http://schemas.microsoft.com/office/drawing/2014/main" id="{8EE31712-EB10-211F-4F4E-E13947CEB709}"/>
              </a:ext>
            </a:extLst>
          </p:cNvPr>
          <p:cNvSpPr txBox="1"/>
          <p:nvPr/>
        </p:nvSpPr>
        <p:spPr>
          <a:xfrm>
            <a:off x="2431566" y="6409009"/>
            <a:ext cx="2666949" cy="369332"/>
          </a:xfrm>
          <a:prstGeom prst="rect">
            <a:avLst/>
          </a:prstGeom>
          <a:noFill/>
        </p:spPr>
        <p:txBody>
          <a:bodyPr wrap="none" rtlCol="0">
            <a:spAutoFit/>
          </a:bodyPr>
          <a:lstStyle/>
          <a:p>
            <a:r>
              <a:rPr lang="en-CA" dirty="0"/>
              <a:t>Last updated July 18, 2025</a:t>
            </a:r>
          </a:p>
        </p:txBody>
      </p:sp>
    </p:spTree>
    <p:extLst>
      <p:ext uri="{BB962C8B-B14F-4D97-AF65-F5344CB8AC3E}">
        <p14:creationId xmlns:p14="http://schemas.microsoft.com/office/powerpoint/2010/main" val="155822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961F2-677C-C319-831B-0DD9E572FF09}"/>
              </a:ext>
            </a:extLst>
          </p:cNvPr>
          <p:cNvSpPr>
            <a:spLocks noGrp="1"/>
          </p:cNvSpPr>
          <p:nvPr>
            <p:ph type="title"/>
          </p:nvPr>
        </p:nvSpPr>
        <p:spPr>
          <a:xfrm>
            <a:off x="458190" y="1"/>
            <a:ext cx="10515600" cy="1329069"/>
          </a:xfrm>
        </p:spPr>
        <p:txBody>
          <a:bodyPr/>
          <a:lstStyle/>
          <a:p>
            <a:r>
              <a:rPr lang="en-US" b="1" dirty="0">
                <a:solidFill>
                  <a:srgbClr val="0070C0"/>
                </a:solidFill>
                <a:latin typeface="+mn-lt"/>
                <a:hlinkClick r:id="rId3">
                  <a:extLst>
                    <a:ext uri="{A12FA001-AC4F-418D-AE19-62706E023703}">
                      <ahyp:hlinkClr xmlns:ahyp="http://schemas.microsoft.com/office/drawing/2018/hyperlinkcolor" val="tx"/>
                    </a:ext>
                  </a:extLst>
                </a:hlinkClick>
              </a:rPr>
              <a:t>Status of ongoing avian influenza response by province - inspection.canada.ca</a:t>
            </a:r>
            <a:endParaRPr lang="en-CA" b="1" dirty="0">
              <a:solidFill>
                <a:srgbClr val="0070C0"/>
              </a:solidFill>
              <a:latin typeface="+mn-lt"/>
            </a:endParaRPr>
          </a:p>
        </p:txBody>
      </p:sp>
      <p:sp>
        <p:nvSpPr>
          <p:cNvPr id="6" name="TextBox 5">
            <a:extLst>
              <a:ext uri="{FF2B5EF4-FFF2-40B4-BE49-F238E27FC236}">
                <a16:creationId xmlns:a16="http://schemas.microsoft.com/office/drawing/2014/main" id="{70FE0826-0A68-7112-A31F-6002B17CA3A5}"/>
              </a:ext>
            </a:extLst>
          </p:cNvPr>
          <p:cNvSpPr txBox="1"/>
          <p:nvPr/>
        </p:nvSpPr>
        <p:spPr>
          <a:xfrm>
            <a:off x="213683" y="2767280"/>
            <a:ext cx="3444949" cy="1323439"/>
          </a:xfrm>
          <a:prstGeom prst="rect">
            <a:avLst/>
          </a:prstGeom>
          <a:noFill/>
        </p:spPr>
        <p:txBody>
          <a:bodyPr wrap="square" rtlCol="0">
            <a:spAutoFit/>
          </a:bodyPr>
          <a:lstStyle/>
          <a:p>
            <a:r>
              <a:rPr lang="en-CA" sz="2000" b="1" dirty="0"/>
              <a:t>7 IPs active – as of July 4, 2025</a:t>
            </a:r>
          </a:p>
          <a:p>
            <a:r>
              <a:rPr lang="en-CA" sz="2000" b="1" dirty="0"/>
              <a:t>2 active Primary Control Zones </a:t>
            </a:r>
          </a:p>
          <a:p>
            <a:endParaRPr lang="en-CA" sz="2000" b="1" dirty="0"/>
          </a:p>
          <a:p>
            <a:endParaRPr lang="en-CA" sz="2000" b="1" dirty="0"/>
          </a:p>
        </p:txBody>
      </p:sp>
      <p:pic>
        <p:nvPicPr>
          <p:cNvPr id="4" name="Picture 3">
            <a:extLst>
              <a:ext uri="{FF2B5EF4-FFF2-40B4-BE49-F238E27FC236}">
                <a16:creationId xmlns:a16="http://schemas.microsoft.com/office/drawing/2014/main" id="{09A6C3B3-2730-4138-A653-CD79FE25E072}"/>
              </a:ext>
            </a:extLst>
          </p:cNvPr>
          <p:cNvPicPr>
            <a:picLocks noChangeAspect="1"/>
          </p:cNvPicPr>
          <p:nvPr/>
        </p:nvPicPr>
        <p:blipFill>
          <a:blip r:embed="rId4"/>
          <a:stretch>
            <a:fillRect/>
          </a:stretch>
        </p:blipFill>
        <p:spPr>
          <a:xfrm>
            <a:off x="3658632" y="1329070"/>
            <a:ext cx="8617393" cy="5150115"/>
          </a:xfrm>
          <a:prstGeom prst="rect">
            <a:avLst/>
          </a:prstGeom>
        </p:spPr>
      </p:pic>
    </p:spTree>
    <p:extLst>
      <p:ext uri="{BB962C8B-B14F-4D97-AF65-F5344CB8AC3E}">
        <p14:creationId xmlns:p14="http://schemas.microsoft.com/office/powerpoint/2010/main" val="3519291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838200" y="365126"/>
            <a:ext cx="10515600" cy="336624"/>
          </a:xfrm>
        </p:spPr>
        <p:txBody>
          <a:bodyPr/>
          <a:lstStyle/>
          <a:p>
            <a:pPr algn="ctr">
              <a:defRPr/>
            </a:pPr>
            <a:r>
              <a:rPr lang="en-CA" dirty="0"/>
              <a:t>Wildlife HPAI</a:t>
            </a:r>
            <a:endParaRPr lang="en-US" dirty="0"/>
          </a:p>
        </p:txBody>
      </p:sp>
      <p:sp>
        <p:nvSpPr>
          <p:cNvPr id="8" name="Content Placeholder 7"/>
          <p:cNvSpPr>
            <a:spLocks noGrp="1"/>
          </p:cNvSpPr>
          <p:nvPr>
            <p:ph sz="half" idx="2"/>
          </p:nvPr>
        </p:nvSpPr>
        <p:spPr>
          <a:xfrm>
            <a:off x="7526047" y="1315734"/>
            <a:ext cx="4665952" cy="3143031"/>
          </a:xfrm>
        </p:spPr>
        <p:txBody>
          <a:bodyPr/>
          <a:lstStyle/>
          <a:p>
            <a:pPr marL="0" indent="0">
              <a:buNone/>
            </a:pPr>
            <a:r>
              <a:rPr lang="en-CA" sz="2400" dirty="0"/>
              <a:t>Dashboard Filtered from April 1, 2025 – July 22, 2025 (collection date)</a:t>
            </a:r>
          </a:p>
          <a:p>
            <a:pPr marL="0" indent="0">
              <a:buNone/>
            </a:pPr>
            <a:endParaRPr lang="en-CA" sz="2400" dirty="0"/>
          </a:p>
          <a:p>
            <a:r>
              <a:rPr lang="en-CA" sz="2400" dirty="0"/>
              <a:t>97 new confirmed cases</a:t>
            </a:r>
          </a:p>
          <a:p>
            <a:pPr lvl="1"/>
            <a:r>
              <a:rPr lang="en-CA" sz="2000" dirty="0"/>
              <a:t>H5N1 (76) 6 provinces</a:t>
            </a:r>
          </a:p>
          <a:p>
            <a:pPr lvl="1"/>
            <a:r>
              <a:rPr lang="en-CA" sz="2000" dirty="0"/>
              <a:t>H5N5 (21) 2 Provinces – NS and Ontario </a:t>
            </a:r>
          </a:p>
          <a:p>
            <a:pPr marL="457200" lvl="1" indent="0">
              <a:buNone/>
            </a:pPr>
            <a:endParaRPr lang="en-CA" sz="2000" dirty="0"/>
          </a:p>
          <a:p>
            <a:r>
              <a:rPr lang="en-CA" sz="2400" dirty="0"/>
              <a:t>Mammals</a:t>
            </a:r>
          </a:p>
          <a:p>
            <a:pPr lvl="1"/>
            <a:r>
              <a:rPr lang="en-CA" sz="2000" dirty="0"/>
              <a:t>Skunks (MB) + Red Foxes (NS)</a:t>
            </a:r>
          </a:p>
        </p:txBody>
      </p:sp>
      <p:sp>
        <p:nvSpPr>
          <p:cNvPr id="2" name="TextBox 1"/>
          <p:cNvSpPr txBox="1"/>
          <p:nvPr/>
        </p:nvSpPr>
        <p:spPr>
          <a:xfrm>
            <a:off x="647355" y="6421420"/>
            <a:ext cx="3364214" cy="400110"/>
          </a:xfrm>
          <a:prstGeom prst="rect">
            <a:avLst/>
          </a:prstGeom>
          <a:noFill/>
        </p:spPr>
        <p:txBody>
          <a:bodyPr wrap="square" rtlCol="0">
            <a:spAutoFit/>
          </a:bodyPr>
          <a:lstStyle/>
          <a:p>
            <a:r>
              <a:rPr lang="en-CA" sz="2000" dirty="0">
                <a:hlinkClick r:id="rId3"/>
              </a:rPr>
              <a:t>Wild Bird Dashboard </a:t>
            </a:r>
            <a:endParaRPr lang="en-US" sz="2000" dirty="0"/>
          </a:p>
        </p:txBody>
      </p:sp>
      <p:sp>
        <p:nvSpPr>
          <p:cNvPr id="7" name="TextBox 6"/>
          <p:cNvSpPr txBox="1"/>
          <p:nvPr/>
        </p:nvSpPr>
        <p:spPr>
          <a:xfrm>
            <a:off x="0" y="6452198"/>
            <a:ext cx="780983" cy="369332"/>
          </a:xfrm>
          <a:prstGeom prst="rect">
            <a:avLst/>
          </a:prstGeom>
          <a:noFill/>
        </p:spPr>
        <p:txBody>
          <a:bodyPr wrap="none" rtlCol="0">
            <a:spAutoFit/>
          </a:bodyPr>
          <a:lstStyle/>
          <a:p>
            <a:r>
              <a:rPr lang="en-CA" b="1" dirty="0">
                <a:hlinkClick r:id="rId4"/>
              </a:rPr>
              <a:t>CWHC</a:t>
            </a:r>
            <a:endParaRPr lang="en-US" b="1" dirty="0"/>
          </a:p>
        </p:txBody>
      </p:sp>
      <p:pic>
        <p:nvPicPr>
          <p:cNvPr id="5" name="Content Placeholder 4">
            <a:extLst>
              <a:ext uri="{FF2B5EF4-FFF2-40B4-BE49-F238E27FC236}">
                <a16:creationId xmlns:a16="http://schemas.microsoft.com/office/drawing/2014/main" id="{7E5250E3-C41F-D28A-16CC-F2FCDDB1B07C}"/>
              </a:ext>
            </a:extLst>
          </p:cNvPr>
          <p:cNvPicPr>
            <a:picLocks noGrp="1" noChangeAspect="1"/>
          </p:cNvPicPr>
          <p:nvPr>
            <p:ph sz="half" idx="1"/>
          </p:nvPr>
        </p:nvPicPr>
        <p:blipFill>
          <a:blip r:embed="rId5"/>
          <a:stretch>
            <a:fillRect/>
          </a:stretch>
        </p:blipFill>
        <p:spPr>
          <a:xfrm>
            <a:off x="390491" y="1412798"/>
            <a:ext cx="6687847" cy="42975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1031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4EBDC-24C3-D5F2-58A1-0FA84682D42B}"/>
              </a:ext>
            </a:extLst>
          </p:cNvPr>
          <p:cNvSpPr>
            <a:spLocks noGrp="1"/>
          </p:cNvSpPr>
          <p:nvPr>
            <p:ph type="title"/>
          </p:nvPr>
        </p:nvSpPr>
        <p:spPr>
          <a:xfrm>
            <a:off x="756920" y="418871"/>
            <a:ext cx="10515600" cy="444730"/>
          </a:xfrm>
        </p:spPr>
        <p:txBody>
          <a:bodyPr/>
          <a:lstStyle/>
          <a:p>
            <a:r>
              <a:rPr lang="en-CA" dirty="0"/>
              <a:t>US Domestic Poultry Cases</a:t>
            </a:r>
          </a:p>
        </p:txBody>
      </p:sp>
      <p:sp>
        <p:nvSpPr>
          <p:cNvPr id="4" name="Slide Number Placeholder 3">
            <a:extLst>
              <a:ext uri="{FF2B5EF4-FFF2-40B4-BE49-F238E27FC236}">
                <a16:creationId xmlns:a16="http://schemas.microsoft.com/office/drawing/2014/main" id="{4C917CD7-729D-E843-8498-8BFA07755855}"/>
              </a:ext>
            </a:extLst>
          </p:cNvPr>
          <p:cNvSpPr>
            <a:spLocks noGrp="1"/>
          </p:cNvSpPr>
          <p:nvPr>
            <p:ph type="sldNum" sz="quarter" idx="14"/>
          </p:nvPr>
        </p:nvSpPr>
        <p:spPr/>
        <p:txBody>
          <a:bodyPr/>
          <a:lstStyle/>
          <a:p>
            <a:pPr>
              <a:defRPr/>
            </a:pPr>
            <a:fld id="{68678C35-086D-4198-975D-7CAE096F9A66}" type="slidenum">
              <a:rPr lang="en-US" altLang="en-US" smtClean="0"/>
              <a:pPr>
                <a:defRPr/>
              </a:pPr>
              <a:t>6</a:t>
            </a:fld>
            <a:endParaRPr lang="en-US" altLang="en-US"/>
          </a:p>
        </p:txBody>
      </p:sp>
      <p:sp>
        <p:nvSpPr>
          <p:cNvPr id="3" name="Rectangle 2">
            <a:extLst>
              <a:ext uri="{FF2B5EF4-FFF2-40B4-BE49-F238E27FC236}">
                <a16:creationId xmlns:a16="http://schemas.microsoft.com/office/drawing/2014/main" id="{39993030-F70C-E553-6A49-7FB4F932DC39}"/>
              </a:ext>
            </a:extLst>
          </p:cNvPr>
          <p:cNvSpPr/>
          <p:nvPr/>
        </p:nvSpPr>
        <p:spPr>
          <a:xfrm>
            <a:off x="796023" y="1241313"/>
            <a:ext cx="2475987" cy="4375374"/>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CB749867-B8DF-1F97-1577-F87E4ADBB873}"/>
              </a:ext>
            </a:extLst>
          </p:cNvPr>
          <p:cNvSpPr/>
          <p:nvPr/>
        </p:nvSpPr>
        <p:spPr>
          <a:xfrm>
            <a:off x="3260020" y="1241313"/>
            <a:ext cx="2666947" cy="4375374"/>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4ED70753-CB33-E72E-101E-787417D65417}"/>
              </a:ext>
            </a:extLst>
          </p:cNvPr>
          <p:cNvSpPr/>
          <p:nvPr/>
        </p:nvSpPr>
        <p:spPr>
          <a:xfrm>
            <a:off x="5937984" y="1241313"/>
            <a:ext cx="2666947" cy="4375374"/>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42EA5067-E979-6449-E286-D73F19F3C801}"/>
              </a:ext>
            </a:extLst>
          </p:cNvPr>
          <p:cNvSpPr/>
          <p:nvPr/>
        </p:nvSpPr>
        <p:spPr>
          <a:xfrm>
            <a:off x="8615948" y="1241313"/>
            <a:ext cx="1410267" cy="4375374"/>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95065496-6CAE-F72E-3552-B10E05850163}"/>
              </a:ext>
            </a:extLst>
          </p:cNvPr>
          <p:cNvPicPr>
            <a:picLocks noChangeAspect="1"/>
          </p:cNvPicPr>
          <p:nvPr/>
        </p:nvPicPr>
        <p:blipFill>
          <a:blip r:embed="rId3"/>
          <a:stretch>
            <a:fillRect/>
          </a:stretch>
        </p:blipFill>
        <p:spPr>
          <a:xfrm>
            <a:off x="479072" y="1190018"/>
            <a:ext cx="11071296" cy="5249111"/>
          </a:xfrm>
          <a:prstGeom prst="rect">
            <a:avLst/>
          </a:prstGeom>
        </p:spPr>
      </p:pic>
    </p:spTree>
    <p:extLst>
      <p:ext uri="{BB962C8B-B14F-4D97-AF65-F5344CB8AC3E}">
        <p14:creationId xmlns:p14="http://schemas.microsoft.com/office/powerpoint/2010/main" val="2744705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212" y="208905"/>
            <a:ext cx="5686698" cy="1325563"/>
          </a:xfrm>
        </p:spPr>
        <p:txBody>
          <a:bodyPr/>
          <a:lstStyle/>
          <a:p>
            <a:r>
              <a:rPr lang="en-CA" sz="2800" dirty="0"/>
              <a:t>United States – HPAI Domestic Bird Detections Last 30 days</a:t>
            </a:r>
          </a:p>
        </p:txBody>
      </p:sp>
      <p:sp>
        <p:nvSpPr>
          <p:cNvPr id="3" name="Content Placeholder 2"/>
          <p:cNvSpPr>
            <a:spLocks noGrp="1"/>
          </p:cNvSpPr>
          <p:nvPr>
            <p:ph sz="half" idx="1"/>
          </p:nvPr>
        </p:nvSpPr>
        <p:spPr>
          <a:xfrm>
            <a:off x="538262" y="1996927"/>
            <a:ext cx="4225290" cy="2686050"/>
          </a:xfrm>
        </p:spPr>
        <p:txBody>
          <a:bodyPr>
            <a:normAutofit/>
          </a:bodyPr>
          <a:lstStyle/>
          <a:p>
            <a:r>
              <a:rPr lang="fr-CA" dirty="0"/>
              <a:t>1 Commercial</a:t>
            </a:r>
          </a:p>
          <a:p>
            <a:r>
              <a:rPr lang="fr-CA" dirty="0"/>
              <a:t>0 </a:t>
            </a:r>
            <a:r>
              <a:rPr lang="fr-CA" dirty="0" err="1"/>
              <a:t>Backyard</a:t>
            </a:r>
            <a:r>
              <a:rPr lang="fr-CA" dirty="0"/>
              <a:t> </a:t>
            </a:r>
            <a:r>
              <a:rPr lang="fr-CA" dirty="0" err="1"/>
              <a:t>Flocks</a:t>
            </a:r>
            <a:endParaRPr lang="fr-CA" dirty="0"/>
          </a:p>
          <a:p>
            <a:r>
              <a:rPr lang="fr-CA" dirty="0"/>
              <a:t>~0.03 million </a:t>
            </a:r>
            <a:r>
              <a:rPr lang="fr-CA" dirty="0" err="1"/>
              <a:t>birds</a:t>
            </a:r>
            <a:endParaRPr lang="fr-CA" dirty="0"/>
          </a:p>
        </p:txBody>
      </p:sp>
      <p:sp>
        <p:nvSpPr>
          <p:cNvPr id="7" name="Rectangle 6"/>
          <p:cNvSpPr/>
          <p:nvPr/>
        </p:nvSpPr>
        <p:spPr>
          <a:xfrm>
            <a:off x="340537" y="4470598"/>
            <a:ext cx="4841241" cy="1200329"/>
          </a:xfrm>
          <a:prstGeom prst="rect">
            <a:avLst/>
          </a:prstGeom>
        </p:spPr>
        <p:txBody>
          <a:bodyPr wrap="square">
            <a:spAutoFit/>
          </a:bodyPr>
          <a:lstStyle/>
          <a:p>
            <a:r>
              <a:rPr lang="en-US" dirty="0">
                <a:hlinkClick r:id="rId3"/>
              </a:rPr>
              <a:t>Confirmations of Highly Pathogenic Avian Influenza in Commercial and Backyard Flocks | Animal and Plant Health Inspection Service (usda.gov)</a:t>
            </a:r>
            <a:endParaRPr lang="en-CA" dirty="0"/>
          </a:p>
        </p:txBody>
      </p:sp>
      <p:pic>
        <p:nvPicPr>
          <p:cNvPr id="10" name="Content Placeholder 9">
            <a:extLst>
              <a:ext uri="{FF2B5EF4-FFF2-40B4-BE49-F238E27FC236}">
                <a16:creationId xmlns:a16="http://schemas.microsoft.com/office/drawing/2014/main" id="{B7FD38B1-93E1-3195-20C4-E3AC3FF917F1}"/>
              </a:ext>
            </a:extLst>
          </p:cNvPr>
          <p:cNvPicPr>
            <a:picLocks noGrp="1" noChangeAspect="1"/>
          </p:cNvPicPr>
          <p:nvPr>
            <p:ph sz="half" idx="2"/>
          </p:nvPr>
        </p:nvPicPr>
        <p:blipFill>
          <a:blip r:embed="rId4"/>
          <a:stretch>
            <a:fillRect/>
          </a:stretch>
        </p:blipFill>
        <p:spPr>
          <a:xfrm>
            <a:off x="6213610" y="3055274"/>
            <a:ext cx="5181600" cy="3802726"/>
          </a:xfrm>
          <a:ln>
            <a:solidFill>
              <a:schemeClr val="tx1"/>
            </a:solidFill>
          </a:ln>
        </p:spPr>
      </p:pic>
      <p:pic>
        <p:nvPicPr>
          <p:cNvPr id="6" name="Picture 5">
            <a:extLst>
              <a:ext uri="{FF2B5EF4-FFF2-40B4-BE49-F238E27FC236}">
                <a16:creationId xmlns:a16="http://schemas.microsoft.com/office/drawing/2014/main" id="{89BDEA92-8E6F-B990-50C0-300907D1E651}"/>
              </a:ext>
            </a:extLst>
          </p:cNvPr>
          <p:cNvPicPr>
            <a:picLocks noChangeAspect="1"/>
          </p:cNvPicPr>
          <p:nvPr/>
        </p:nvPicPr>
        <p:blipFill>
          <a:blip r:embed="rId5"/>
          <a:stretch>
            <a:fillRect/>
          </a:stretch>
        </p:blipFill>
        <p:spPr>
          <a:xfrm>
            <a:off x="6172200" y="0"/>
            <a:ext cx="5264421" cy="3435527"/>
          </a:xfrm>
          <a:prstGeom prst="rect">
            <a:avLst/>
          </a:prstGeom>
          <a:ln>
            <a:solidFill>
              <a:schemeClr val="tx1"/>
            </a:solidFill>
          </a:ln>
        </p:spPr>
      </p:pic>
    </p:spTree>
    <p:extLst>
      <p:ext uri="{BB962C8B-B14F-4D97-AF65-F5344CB8AC3E}">
        <p14:creationId xmlns:p14="http://schemas.microsoft.com/office/powerpoint/2010/main" val="1739207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57" y="201839"/>
            <a:ext cx="11087100" cy="911817"/>
          </a:xfrm>
        </p:spPr>
        <p:txBody>
          <a:bodyPr/>
          <a:lstStyle/>
          <a:p>
            <a:r>
              <a:rPr lang="en-CA" sz="3600" dirty="0"/>
              <a:t>US Wild Bird HPAI Detections, June 15 – July 15, 2025</a:t>
            </a:r>
          </a:p>
        </p:txBody>
      </p:sp>
      <p:sp>
        <p:nvSpPr>
          <p:cNvPr id="7" name="TextBox 6"/>
          <p:cNvSpPr txBox="1"/>
          <p:nvPr/>
        </p:nvSpPr>
        <p:spPr>
          <a:xfrm>
            <a:off x="6926580" y="1783208"/>
            <a:ext cx="4327662" cy="1938992"/>
          </a:xfrm>
          <a:prstGeom prst="rect">
            <a:avLst/>
          </a:prstGeom>
          <a:noFill/>
        </p:spPr>
        <p:txBody>
          <a:bodyPr wrap="square" rtlCol="0">
            <a:spAutoFit/>
          </a:bodyPr>
          <a:lstStyle/>
          <a:p>
            <a:r>
              <a:rPr lang="en-CA" sz="2400" dirty="0"/>
              <a:t>6 wild bird detections of HPAI in the last 30 days</a:t>
            </a:r>
          </a:p>
          <a:p>
            <a:endParaRPr lang="en-CA" sz="2400" dirty="0"/>
          </a:p>
          <a:p>
            <a:r>
              <a:rPr lang="en-CA" sz="2400" dirty="0"/>
              <a:t>Uncertain genotyping and unknown number of birds tested</a:t>
            </a:r>
          </a:p>
        </p:txBody>
      </p:sp>
      <p:sp>
        <p:nvSpPr>
          <p:cNvPr id="9" name="Rectangle 8"/>
          <p:cNvSpPr/>
          <p:nvPr/>
        </p:nvSpPr>
        <p:spPr>
          <a:xfrm>
            <a:off x="7117723" y="4022420"/>
            <a:ext cx="3945375" cy="369332"/>
          </a:xfrm>
          <a:prstGeom prst="rect">
            <a:avLst/>
          </a:prstGeom>
        </p:spPr>
        <p:txBody>
          <a:bodyPr wrap="none">
            <a:spAutoFit/>
          </a:bodyPr>
          <a:lstStyle/>
          <a:p>
            <a:r>
              <a:rPr lang="en-US" dirty="0">
                <a:hlinkClick r:id="rId3"/>
              </a:rPr>
              <a:t>HPAI Detections in Wild Birds (usda.gov)</a:t>
            </a:r>
            <a:endParaRPr lang="en-CA" dirty="0"/>
          </a:p>
        </p:txBody>
      </p:sp>
      <p:pic>
        <p:nvPicPr>
          <p:cNvPr id="5" name="Content Placeholder 4">
            <a:extLst>
              <a:ext uri="{FF2B5EF4-FFF2-40B4-BE49-F238E27FC236}">
                <a16:creationId xmlns:a16="http://schemas.microsoft.com/office/drawing/2014/main" id="{394451F8-C768-989F-BCCB-5AE279513A93}"/>
              </a:ext>
            </a:extLst>
          </p:cNvPr>
          <p:cNvPicPr>
            <a:picLocks noGrp="1" noChangeAspect="1"/>
          </p:cNvPicPr>
          <p:nvPr>
            <p:ph sz="half" idx="1"/>
          </p:nvPr>
        </p:nvPicPr>
        <p:blipFill>
          <a:blip r:embed="rId4"/>
          <a:stretch>
            <a:fillRect/>
          </a:stretch>
        </p:blipFill>
        <p:spPr>
          <a:xfrm>
            <a:off x="185057" y="1678120"/>
            <a:ext cx="6458347" cy="39358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99002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198E118-7D20-C07B-332E-CEE719F860BF}"/>
              </a:ext>
            </a:extLst>
          </p:cNvPr>
          <p:cNvPicPr>
            <a:picLocks noChangeAspect="1"/>
          </p:cNvPicPr>
          <p:nvPr/>
        </p:nvPicPr>
        <p:blipFill>
          <a:blip r:embed="rId3"/>
          <a:stretch>
            <a:fillRect/>
          </a:stretch>
        </p:blipFill>
        <p:spPr>
          <a:xfrm>
            <a:off x="4224537" y="0"/>
            <a:ext cx="7850505" cy="6782606"/>
          </a:xfrm>
          <a:prstGeom prst="rect">
            <a:avLst/>
          </a:prstGeom>
        </p:spPr>
      </p:pic>
      <p:sp>
        <p:nvSpPr>
          <p:cNvPr id="2" name="Title 1">
            <a:extLst>
              <a:ext uri="{FF2B5EF4-FFF2-40B4-BE49-F238E27FC236}">
                <a16:creationId xmlns:a16="http://schemas.microsoft.com/office/drawing/2014/main" id="{7926B142-25CD-2331-5C37-312CE8F308E5}"/>
              </a:ext>
            </a:extLst>
          </p:cNvPr>
          <p:cNvSpPr>
            <a:spLocks noGrp="1"/>
          </p:cNvSpPr>
          <p:nvPr>
            <p:ph type="title"/>
          </p:nvPr>
        </p:nvSpPr>
        <p:spPr>
          <a:xfrm>
            <a:off x="475796" y="446070"/>
            <a:ext cx="3269343" cy="1325563"/>
          </a:xfrm>
        </p:spPr>
        <p:txBody>
          <a:bodyPr/>
          <a:lstStyle/>
          <a:p>
            <a:r>
              <a:rPr lang="en-CA" dirty="0"/>
              <a:t>European Union</a:t>
            </a:r>
          </a:p>
        </p:txBody>
      </p:sp>
      <p:sp>
        <p:nvSpPr>
          <p:cNvPr id="4" name="Slide Number Placeholder 3">
            <a:extLst>
              <a:ext uri="{FF2B5EF4-FFF2-40B4-BE49-F238E27FC236}">
                <a16:creationId xmlns:a16="http://schemas.microsoft.com/office/drawing/2014/main" id="{B7E1BDEB-6F13-1DFA-CB67-232F3BDFD000}"/>
              </a:ext>
            </a:extLst>
          </p:cNvPr>
          <p:cNvSpPr>
            <a:spLocks noGrp="1"/>
          </p:cNvSpPr>
          <p:nvPr>
            <p:ph type="sldNum" sz="quarter" idx="14"/>
          </p:nvPr>
        </p:nvSpPr>
        <p:spPr/>
        <p:txBody>
          <a:bodyPr/>
          <a:lstStyle/>
          <a:p>
            <a:pPr>
              <a:defRPr/>
            </a:pPr>
            <a:fld id="{68678C35-086D-4198-975D-7CAE096F9A66}" type="slidenum">
              <a:rPr lang="en-US" altLang="en-US" smtClean="0"/>
              <a:pPr>
                <a:defRPr/>
              </a:pPr>
              <a:t>9</a:t>
            </a:fld>
            <a:endParaRPr lang="en-US" altLang="en-US"/>
          </a:p>
        </p:txBody>
      </p:sp>
      <p:sp>
        <p:nvSpPr>
          <p:cNvPr id="3" name="Rectangle 2">
            <a:extLst>
              <a:ext uri="{FF2B5EF4-FFF2-40B4-BE49-F238E27FC236}">
                <a16:creationId xmlns:a16="http://schemas.microsoft.com/office/drawing/2014/main" id="{4A3E66E2-904A-316A-110C-ADB8FA491228}"/>
              </a:ext>
            </a:extLst>
          </p:cNvPr>
          <p:cNvSpPr/>
          <p:nvPr/>
        </p:nvSpPr>
        <p:spPr>
          <a:xfrm>
            <a:off x="4776987" y="68262"/>
            <a:ext cx="1266825" cy="6721475"/>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a:extLst>
              <a:ext uri="{FF2B5EF4-FFF2-40B4-BE49-F238E27FC236}">
                <a16:creationId xmlns:a16="http://schemas.microsoft.com/office/drawing/2014/main" id="{92C2C83D-D355-EDFD-FD89-C1E036863EBA}"/>
              </a:ext>
            </a:extLst>
          </p:cNvPr>
          <p:cNvSpPr/>
          <p:nvPr/>
        </p:nvSpPr>
        <p:spPr>
          <a:xfrm>
            <a:off x="6042032" y="68261"/>
            <a:ext cx="4883143" cy="6721475"/>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04C1B39F-6B87-DD75-47FB-DA2702318CEE}"/>
              </a:ext>
            </a:extLst>
          </p:cNvPr>
          <p:cNvSpPr/>
          <p:nvPr/>
        </p:nvSpPr>
        <p:spPr>
          <a:xfrm>
            <a:off x="10925175" y="68260"/>
            <a:ext cx="1266825" cy="6721475"/>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91C67AEB-F061-B654-5573-CB7E6E179FEF}"/>
              </a:ext>
            </a:extLst>
          </p:cNvPr>
          <p:cNvSpPr txBox="1"/>
          <p:nvPr/>
        </p:nvSpPr>
        <p:spPr>
          <a:xfrm>
            <a:off x="5064487" y="561975"/>
            <a:ext cx="652743" cy="369332"/>
          </a:xfrm>
          <a:prstGeom prst="rect">
            <a:avLst/>
          </a:prstGeom>
          <a:noFill/>
        </p:spPr>
        <p:txBody>
          <a:bodyPr wrap="none" rtlCol="0">
            <a:spAutoFit/>
          </a:bodyPr>
          <a:lstStyle/>
          <a:p>
            <a:r>
              <a:rPr lang="en-CA" dirty="0"/>
              <a:t>2023</a:t>
            </a:r>
          </a:p>
        </p:txBody>
      </p:sp>
      <p:sp>
        <p:nvSpPr>
          <p:cNvPr id="10" name="TextBox 9">
            <a:extLst>
              <a:ext uri="{FF2B5EF4-FFF2-40B4-BE49-F238E27FC236}">
                <a16:creationId xmlns:a16="http://schemas.microsoft.com/office/drawing/2014/main" id="{4DFB4488-414D-D3B0-8467-DD8569458756}"/>
              </a:ext>
            </a:extLst>
          </p:cNvPr>
          <p:cNvSpPr txBox="1"/>
          <p:nvPr/>
        </p:nvSpPr>
        <p:spPr>
          <a:xfrm>
            <a:off x="6798037" y="561975"/>
            <a:ext cx="652743" cy="369332"/>
          </a:xfrm>
          <a:prstGeom prst="rect">
            <a:avLst/>
          </a:prstGeom>
          <a:noFill/>
        </p:spPr>
        <p:txBody>
          <a:bodyPr wrap="none" rtlCol="0">
            <a:spAutoFit/>
          </a:bodyPr>
          <a:lstStyle/>
          <a:p>
            <a:r>
              <a:rPr lang="en-CA" dirty="0"/>
              <a:t>2024</a:t>
            </a:r>
          </a:p>
        </p:txBody>
      </p:sp>
      <p:sp>
        <p:nvSpPr>
          <p:cNvPr id="11" name="TextBox 10">
            <a:extLst>
              <a:ext uri="{FF2B5EF4-FFF2-40B4-BE49-F238E27FC236}">
                <a16:creationId xmlns:a16="http://schemas.microsoft.com/office/drawing/2014/main" id="{6FAB804A-8548-A665-ACFF-0E90D5B1BEE8}"/>
              </a:ext>
            </a:extLst>
          </p:cNvPr>
          <p:cNvSpPr txBox="1"/>
          <p:nvPr/>
        </p:nvSpPr>
        <p:spPr>
          <a:xfrm>
            <a:off x="11018219" y="446070"/>
            <a:ext cx="652743" cy="369332"/>
          </a:xfrm>
          <a:prstGeom prst="rect">
            <a:avLst/>
          </a:prstGeom>
          <a:noFill/>
        </p:spPr>
        <p:txBody>
          <a:bodyPr wrap="none" rtlCol="0">
            <a:spAutoFit/>
          </a:bodyPr>
          <a:lstStyle/>
          <a:p>
            <a:r>
              <a:rPr lang="en-CA" dirty="0"/>
              <a:t>2025</a:t>
            </a:r>
          </a:p>
        </p:txBody>
      </p:sp>
      <p:sp>
        <p:nvSpPr>
          <p:cNvPr id="14" name="TextBox 13">
            <a:extLst>
              <a:ext uri="{FF2B5EF4-FFF2-40B4-BE49-F238E27FC236}">
                <a16:creationId xmlns:a16="http://schemas.microsoft.com/office/drawing/2014/main" id="{328E42F9-1066-CC67-903B-6FB4B96F16EA}"/>
              </a:ext>
            </a:extLst>
          </p:cNvPr>
          <p:cNvSpPr txBox="1"/>
          <p:nvPr/>
        </p:nvSpPr>
        <p:spPr>
          <a:xfrm>
            <a:off x="475797" y="2505205"/>
            <a:ext cx="3546966" cy="1200329"/>
          </a:xfrm>
          <a:prstGeom prst="rect">
            <a:avLst/>
          </a:prstGeom>
          <a:noFill/>
        </p:spPr>
        <p:txBody>
          <a:bodyPr wrap="square" rtlCol="0">
            <a:spAutoFit/>
          </a:bodyPr>
          <a:lstStyle/>
          <a:p>
            <a:r>
              <a:rPr lang="en-CA" sz="2400" dirty="0"/>
              <a:t>DI.2 remains the dominant genotype circulating in Europe</a:t>
            </a:r>
          </a:p>
        </p:txBody>
      </p:sp>
    </p:spTree>
    <p:extLst>
      <p:ext uri="{BB962C8B-B14F-4D97-AF65-F5344CB8AC3E}">
        <p14:creationId xmlns:p14="http://schemas.microsoft.com/office/powerpoint/2010/main" val="1867224062"/>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EA13D8C747CE42B210262EB423AC51" ma:contentTypeVersion="15" ma:contentTypeDescription="Create a new document." ma:contentTypeScope="" ma:versionID="6058f46eb4109d39f0e5235ec470b7a2">
  <xsd:schema xmlns:xsd="http://www.w3.org/2001/XMLSchema" xmlns:xs="http://www.w3.org/2001/XMLSchema" xmlns:p="http://schemas.microsoft.com/office/2006/metadata/properties" xmlns:ns2="15b7ed99-b5df-4a34-ab63-5ec2159bb241" xmlns:ns3="894e992d-1f5f-43c5-970b-dde96d23e5c3" targetNamespace="http://schemas.microsoft.com/office/2006/metadata/properties" ma:root="true" ma:fieldsID="abcc772abb0cc11166fed61406432b1d" ns2:_="" ns3:_="">
    <xsd:import namespace="15b7ed99-b5df-4a34-ab63-5ec2159bb241"/>
    <xsd:import namespace="894e992d-1f5f-43c5-970b-dde96d23e5c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b7ed99-b5df-4a34-ab63-5ec2159bb2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362aa733-2270-4351-8ca3-f9ded615cea7"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94e992d-1f5f-43c5-970b-dde96d23e5c3"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38ed09ac-2159-45a7-87e0-5ac8721ea325}" ma:internalName="TaxCatchAll" ma:showField="CatchAllData" ma:web="894e992d-1f5f-43c5-970b-dde96d23e5c3">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94e992d-1f5f-43c5-970b-dde96d23e5c3" xsi:nil="true"/>
    <lcf76f155ced4ddcb4097134ff3c332f xmlns="15b7ed99-b5df-4a34-ab63-5ec2159bb24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ED0D0F6-21F1-4E65-BFC1-8C41643EFE28}"/>
</file>

<file path=customXml/itemProps2.xml><?xml version="1.0" encoding="utf-8"?>
<ds:datastoreItem xmlns:ds="http://schemas.openxmlformats.org/officeDocument/2006/customXml" ds:itemID="{A38BFFFF-BB23-49FF-B539-89705150A8D0}"/>
</file>

<file path=customXml/itemProps3.xml><?xml version="1.0" encoding="utf-8"?>
<ds:datastoreItem xmlns:ds="http://schemas.openxmlformats.org/officeDocument/2006/customXml" ds:itemID="{593B6B17-2109-4B1B-B029-A8F6B7C090A9}"/>
</file>

<file path=docProps/app.xml><?xml version="1.0" encoding="utf-8"?>
<Properties xmlns="http://schemas.openxmlformats.org/officeDocument/2006/extended-properties" xmlns:vt="http://schemas.openxmlformats.org/officeDocument/2006/docPropsVTypes">
  <Template/>
  <TotalTime>25544</TotalTime>
  <Words>1272</Words>
  <Application>Microsoft Office PowerPoint</Application>
  <PresentationFormat>Widescreen</PresentationFormat>
  <Paragraphs>127</Paragraphs>
  <Slides>17</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Noto Sans</vt:lpstr>
      <vt:lpstr>Poppins-Regular</vt:lpstr>
      <vt:lpstr>2_Office Theme</vt:lpstr>
      <vt:lpstr>Community for Emerging and Zoonotic Diseases Identifying emerging risks through collective intelligence</vt:lpstr>
      <vt:lpstr>WAHIS – Newcastle Disease in Canada</vt:lpstr>
      <vt:lpstr>HPAI in Domestic Birds in Canada</vt:lpstr>
      <vt:lpstr>Status of ongoing avian influenza response by province - inspection.canada.ca</vt:lpstr>
      <vt:lpstr>Wildlife HPAI</vt:lpstr>
      <vt:lpstr>US Domestic Poultry Cases</vt:lpstr>
      <vt:lpstr>United States – HPAI Domestic Bird Detections Last 30 days</vt:lpstr>
      <vt:lpstr>US Wild Bird HPAI Detections, June 15 – July 15, 2025</vt:lpstr>
      <vt:lpstr>European Union</vt:lpstr>
      <vt:lpstr>Europe – Domestic Birds</vt:lpstr>
      <vt:lpstr>Global cases of Avian Influenza (all strains) </vt:lpstr>
      <vt:lpstr>Human Cases</vt:lpstr>
      <vt:lpstr>Recent International Cases in Humans</vt:lpstr>
      <vt:lpstr>Avian intestinal spirochaetosis: an emerging zoonosis | Animal Diseases | Full Text </vt:lpstr>
      <vt:lpstr>Scientific Findings</vt:lpstr>
      <vt:lpstr>Scientific Findings</vt:lpstr>
      <vt:lpstr>Scientific Findings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lastModifiedBy>Osborn, Andrea (CFIA/ACIA)</cp:lastModifiedBy>
  <cp:revision>612</cp:revision>
  <dcterms:created xsi:type="dcterms:W3CDTF">2020-02-07T23:34:08Z</dcterms:created>
  <dcterms:modified xsi:type="dcterms:W3CDTF">2025-07-23T20:00:36Z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0x0101001BEA13D8C747CE42B210262EB423AC51</vt:lpwstr>
  </property>
</Properties>
</file>