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491" r:id="rId6"/>
    <p:sldId id="494" r:id="rId7"/>
    <p:sldId id="490" r:id="rId8"/>
    <p:sldId id="510" r:id="rId9"/>
    <p:sldId id="508" r:id="rId10"/>
    <p:sldId id="511" r:id="rId11"/>
    <p:sldId id="389" r:id="rId12"/>
    <p:sldId id="390" r:id="rId13"/>
    <p:sldId id="492" r:id="rId14"/>
    <p:sldId id="495" r:id="rId15"/>
    <p:sldId id="386"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C0F851-F534-8A5A-7AF4-C43F09D7DC8D}" v="1" dt="2025-08-01T16:33:18.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8" autoAdjust="0"/>
    <p:restoredTop sz="74197" autoAdjust="0"/>
  </p:normalViewPr>
  <p:slideViewPr>
    <p:cSldViewPr snapToGrid="0">
      <p:cViewPr varScale="1">
        <p:scale>
          <a:sx n="59" d="100"/>
          <a:sy n="59" d="100"/>
        </p:scale>
        <p:origin x="268"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9" d="100"/>
          <a:sy n="79" d="100"/>
        </p:scale>
        <p:origin x="279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7710651C-BDE7-44E2-8CDB-620D6675C5EF}"/>
    <pc:docChg chg="undo custSel modSld">
      <pc:chgData name="Osborn, Andrea (CFIA/ACIA)" userId="016df1cd-5d71-41bc-8fec-8f09298258d4" providerId="ADAL" clId="{7710651C-BDE7-44E2-8CDB-620D6675C5EF}" dt="2025-07-24T21:36:47.197" v="68" actId="20577"/>
      <pc:docMkLst>
        <pc:docMk/>
      </pc:docMkLst>
      <pc:sldChg chg="modSp mod">
        <pc:chgData name="Osborn, Andrea (CFIA/ACIA)" userId="016df1cd-5d71-41bc-8fec-8f09298258d4" providerId="ADAL" clId="{7710651C-BDE7-44E2-8CDB-620D6675C5EF}" dt="2025-07-24T21:34:11.014" v="9" actId="20577"/>
        <pc:sldMkLst>
          <pc:docMk/>
          <pc:sldMk cId="2216345456" sldId="256"/>
        </pc:sldMkLst>
        <pc:spChg chg="mod">
          <ac:chgData name="Osborn, Andrea (CFIA/ACIA)" userId="016df1cd-5d71-41bc-8fec-8f09298258d4" providerId="ADAL" clId="{7710651C-BDE7-44E2-8CDB-620D6675C5EF}" dt="2025-07-24T21:34:05.868" v="8" actId="20577"/>
          <ac:spMkLst>
            <pc:docMk/>
            <pc:sldMk cId="2216345456" sldId="256"/>
            <ac:spMk id="9" creationId="{00000000-0000-0000-0000-000000000000}"/>
          </ac:spMkLst>
        </pc:spChg>
        <pc:spChg chg="mod">
          <ac:chgData name="Osborn, Andrea (CFIA/ACIA)" userId="016df1cd-5d71-41bc-8fec-8f09298258d4" providerId="ADAL" clId="{7710651C-BDE7-44E2-8CDB-620D6675C5EF}" dt="2025-07-24T21:34:11.014" v="9" actId="20577"/>
          <ac:spMkLst>
            <pc:docMk/>
            <pc:sldMk cId="2216345456" sldId="256"/>
            <ac:spMk id="14341" creationId="{00000000-0000-0000-0000-000000000000}"/>
          </ac:spMkLst>
        </pc:spChg>
      </pc:sldChg>
      <pc:sldChg chg="modSp mod">
        <pc:chgData name="Osborn, Andrea (CFIA/ACIA)" userId="016df1cd-5d71-41bc-8fec-8f09298258d4" providerId="ADAL" clId="{7710651C-BDE7-44E2-8CDB-620D6675C5EF}" dt="2025-07-24T21:36:47.197" v="68" actId="20577"/>
        <pc:sldMkLst>
          <pc:docMk/>
          <pc:sldMk cId="833623760" sldId="386"/>
        </pc:sldMkLst>
        <pc:spChg chg="mod">
          <ac:chgData name="Osborn, Andrea (CFIA/ACIA)" userId="016df1cd-5d71-41bc-8fec-8f09298258d4" providerId="ADAL" clId="{7710651C-BDE7-44E2-8CDB-620D6675C5EF}" dt="2025-07-24T21:36:47.197" v="68" actId="20577"/>
          <ac:spMkLst>
            <pc:docMk/>
            <pc:sldMk cId="833623760" sldId="386"/>
            <ac:spMk id="3" creationId="{5DB1F3C5-0699-21E3-542A-A11E8A69B82D}"/>
          </ac:spMkLst>
        </pc:spChg>
      </pc:sldChg>
      <pc:sldChg chg="modSp mod">
        <pc:chgData name="Osborn, Andrea (CFIA/ACIA)" userId="016df1cd-5d71-41bc-8fec-8f09298258d4" providerId="ADAL" clId="{7710651C-BDE7-44E2-8CDB-620D6675C5EF}" dt="2025-07-24T21:35:54.284" v="54" actId="14100"/>
        <pc:sldMkLst>
          <pc:docMk/>
          <pc:sldMk cId="3121590041" sldId="389"/>
        </pc:sldMkLst>
        <pc:spChg chg="mod">
          <ac:chgData name="Osborn, Andrea (CFIA/ACIA)" userId="016df1cd-5d71-41bc-8fec-8f09298258d4" providerId="ADAL" clId="{7710651C-BDE7-44E2-8CDB-620D6675C5EF}" dt="2025-07-24T21:35:47.579" v="53" actId="1076"/>
          <ac:spMkLst>
            <pc:docMk/>
            <pc:sldMk cId="3121590041" sldId="389"/>
            <ac:spMk id="2" creationId="{E69910FB-116D-C0CE-9763-9F905EACCA2D}"/>
          </ac:spMkLst>
        </pc:spChg>
        <pc:picChg chg="mod">
          <ac:chgData name="Osborn, Andrea (CFIA/ACIA)" userId="016df1cd-5d71-41bc-8fec-8f09298258d4" providerId="ADAL" clId="{7710651C-BDE7-44E2-8CDB-620D6675C5EF}" dt="2025-07-24T21:35:54.284" v="54" actId="14100"/>
          <ac:picMkLst>
            <pc:docMk/>
            <pc:sldMk cId="3121590041" sldId="389"/>
            <ac:picMk id="8" creationId="{E6E1B735-953C-E613-DADB-3846B506156C}"/>
          </ac:picMkLst>
        </pc:picChg>
      </pc:sldChg>
      <pc:sldChg chg="modSp">
        <pc:chgData name="Osborn, Andrea (CFIA/ACIA)" userId="016df1cd-5d71-41bc-8fec-8f09298258d4" providerId="ADAL" clId="{7710651C-BDE7-44E2-8CDB-620D6675C5EF}" dt="2025-07-24T21:36:06.160" v="57" actId="14100"/>
        <pc:sldMkLst>
          <pc:docMk/>
          <pc:sldMk cId="1783423817" sldId="390"/>
        </pc:sldMkLst>
        <pc:spChg chg="mod">
          <ac:chgData name="Osborn, Andrea (CFIA/ACIA)" userId="016df1cd-5d71-41bc-8fec-8f09298258d4" providerId="ADAL" clId="{7710651C-BDE7-44E2-8CDB-620D6675C5EF}" dt="2025-07-24T21:36:06.160" v="57" actId="14100"/>
          <ac:spMkLst>
            <pc:docMk/>
            <pc:sldMk cId="1783423817" sldId="390"/>
            <ac:spMk id="2" creationId="{53788878-EA4C-020B-A909-FB2AD3030CB6}"/>
          </ac:spMkLst>
        </pc:spChg>
      </pc:sldChg>
      <pc:sldChg chg="modSp mod">
        <pc:chgData name="Osborn, Andrea (CFIA/ACIA)" userId="016df1cd-5d71-41bc-8fec-8f09298258d4" providerId="ADAL" clId="{7710651C-BDE7-44E2-8CDB-620D6675C5EF}" dt="2025-07-24T21:34:30.572" v="33" actId="20577"/>
        <pc:sldMkLst>
          <pc:docMk/>
          <pc:sldMk cId="0" sldId="490"/>
        </pc:sldMkLst>
        <pc:spChg chg="mod">
          <ac:chgData name="Osborn, Andrea (CFIA/ACIA)" userId="016df1cd-5d71-41bc-8fec-8f09298258d4" providerId="ADAL" clId="{7710651C-BDE7-44E2-8CDB-620D6675C5EF}" dt="2025-07-24T21:34:30.572" v="33" actId="20577"/>
          <ac:spMkLst>
            <pc:docMk/>
            <pc:sldMk cId="0" sldId="490"/>
            <ac:spMk id="2" creationId="{51A6D15D-9478-0CC8-7F93-8C16FD0BFD1C}"/>
          </ac:spMkLst>
        </pc:spChg>
      </pc:sldChg>
      <pc:sldChg chg="modSp mod">
        <pc:chgData name="Osborn, Andrea (CFIA/ACIA)" userId="016df1cd-5d71-41bc-8fec-8f09298258d4" providerId="ADAL" clId="{7710651C-BDE7-44E2-8CDB-620D6675C5EF}" dt="2025-07-24T21:36:30.741" v="62" actId="1076"/>
        <pc:sldMkLst>
          <pc:docMk/>
          <pc:sldMk cId="2927551128" sldId="495"/>
        </pc:sldMkLst>
        <pc:spChg chg="mod">
          <ac:chgData name="Osborn, Andrea (CFIA/ACIA)" userId="016df1cd-5d71-41bc-8fec-8f09298258d4" providerId="ADAL" clId="{7710651C-BDE7-44E2-8CDB-620D6675C5EF}" dt="2025-07-24T21:36:16.934" v="58" actId="255"/>
          <ac:spMkLst>
            <pc:docMk/>
            <pc:sldMk cId="2927551128" sldId="495"/>
            <ac:spMk id="3" creationId="{CC76038A-A106-9164-0290-5836E01C54CA}"/>
          </ac:spMkLst>
        </pc:spChg>
        <pc:spChg chg="mod">
          <ac:chgData name="Osborn, Andrea (CFIA/ACIA)" userId="016df1cd-5d71-41bc-8fec-8f09298258d4" providerId="ADAL" clId="{7710651C-BDE7-44E2-8CDB-620D6675C5EF}" dt="2025-07-24T21:36:30.741" v="62" actId="1076"/>
          <ac:spMkLst>
            <pc:docMk/>
            <pc:sldMk cId="2927551128" sldId="495"/>
            <ac:spMk id="6" creationId="{F0435CAB-8417-FA28-8017-B3DDC2C04C06}"/>
          </ac:spMkLst>
        </pc:spChg>
        <pc:spChg chg="mod">
          <ac:chgData name="Osborn, Andrea (CFIA/ACIA)" userId="016df1cd-5d71-41bc-8fec-8f09298258d4" providerId="ADAL" clId="{7710651C-BDE7-44E2-8CDB-620D6675C5EF}" dt="2025-07-24T21:36:20.310" v="59" actId="1076"/>
          <ac:spMkLst>
            <pc:docMk/>
            <pc:sldMk cId="2927551128" sldId="495"/>
            <ac:spMk id="12" creationId="{30D30A9C-ABF5-E459-690E-F6EFD89249C6}"/>
          </ac:spMkLst>
        </pc:spChg>
        <pc:spChg chg="mod">
          <ac:chgData name="Osborn, Andrea (CFIA/ACIA)" userId="016df1cd-5d71-41bc-8fec-8f09298258d4" providerId="ADAL" clId="{7710651C-BDE7-44E2-8CDB-620D6675C5EF}" dt="2025-07-24T21:36:22.275" v="60" actId="1076"/>
          <ac:spMkLst>
            <pc:docMk/>
            <pc:sldMk cId="2927551128" sldId="495"/>
            <ac:spMk id="14" creationId="{2AD2E247-B7B0-5C76-014D-0BFE4145251F}"/>
          </ac:spMkLst>
        </pc:spChg>
      </pc:sldChg>
      <pc:sldChg chg="modSp mod">
        <pc:chgData name="Osborn, Andrea (CFIA/ACIA)" userId="016df1cd-5d71-41bc-8fec-8f09298258d4" providerId="ADAL" clId="{7710651C-BDE7-44E2-8CDB-620D6675C5EF}" dt="2025-07-24T21:34:49.048" v="41" actId="255"/>
        <pc:sldMkLst>
          <pc:docMk/>
          <pc:sldMk cId="0" sldId="510"/>
        </pc:sldMkLst>
        <pc:spChg chg="mod">
          <ac:chgData name="Osborn, Andrea (CFIA/ACIA)" userId="016df1cd-5d71-41bc-8fec-8f09298258d4" providerId="ADAL" clId="{7710651C-BDE7-44E2-8CDB-620D6675C5EF}" dt="2025-07-24T21:34:40.584" v="40" actId="20577"/>
          <ac:spMkLst>
            <pc:docMk/>
            <pc:sldMk cId="0" sldId="510"/>
            <ac:spMk id="2" creationId="{81129F54-410F-D04B-557E-5B7C8501F3F8}"/>
          </ac:spMkLst>
        </pc:spChg>
        <pc:spChg chg="mod">
          <ac:chgData name="Osborn, Andrea (CFIA/ACIA)" userId="016df1cd-5d71-41bc-8fec-8f09298258d4" providerId="ADAL" clId="{7710651C-BDE7-44E2-8CDB-620D6675C5EF}" dt="2025-07-24T21:34:49.048" v="41" actId="255"/>
          <ac:spMkLst>
            <pc:docMk/>
            <pc:sldMk cId="0" sldId="510"/>
            <ac:spMk id="40963" creationId="{74E54CFB-E406-1FE0-2BF7-03931211EC58}"/>
          </ac:spMkLst>
        </pc:spChg>
      </pc:sldChg>
      <pc:sldChg chg="modSp mod">
        <pc:chgData name="Osborn, Andrea (CFIA/ACIA)" userId="016df1cd-5d71-41bc-8fec-8f09298258d4" providerId="ADAL" clId="{7710651C-BDE7-44E2-8CDB-620D6675C5EF}" dt="2025-07-24T21:35:34.766" v="50" actId="1076"/>
        <pc:sldMkLst>
          <pc:docMk/>
          <pc:sldMk cId="1985543566" sldId="511"/>
        </pc:sldMkLst>
        <pc:spChg chg="mod">
          <ac:chgData name="Osborn, Andrea (CFIA/ACIA)" userId="016df1cd-5d71-41bc-8fec-8f09298258d4" providerId="ADAL" clId="{7710651C-BDE7-44E2-8CDB-620D6675C5EF}" dt="2025-07-24T21:35:27.385" v="47" actId="1076"/>
          <ac:spMkLst>
            <pc:docMk/>
            <pc:sldMk cId="1985543566" sldId="511"/>
            <ac:spMk id="2" creationId="{F3868F48-9092-02FF-2209-8DCAB4FE4441}"/>
          </ac:spMkLst>
        </pc:spChg>
        <pc:spChg chg="mod">
          <ac:chgData name="Osborn, Andrea (CFIA/ACIA)" userId="016df1cd-5d71-41bc-8fec-8f09298258d4" providerId="ADAL" clId="{7710651C-BDE7-44E2-8CDB-620D6675C5EF}" dt="2025-07-24T21:35:34.766" v="50" actId="1076"/>
          <ac:spMkLst>
            <pc:docMk/>
            <pc:sldMk cId="1985543566" sldId="511"/>
            <ac:spMk id="5" creationId="{7BABB7BF-49FA-FBAC-8A5C-2EE37FE8E962}"/>
          </ac:spMkLst>
        </pc:spChg>
      </pc:sldChg>
    </pc:docChg>
  </pc:docChgLst>
  <pc:docChgLst>
    <pc:chgData name="Murray Gillies" userId="S::mgillies@animalhealthcanada.ca::1cd6b1ce-44ca-4ba9-a610-e2ff726d2f20" providerId="AD" clId="Web-{E1C0F851-F534-8A5A-7AF4-C43F09D7DC8D}"/>
    <pc:docChg chg="modSld">
      <pc:chgData name="Murray Gillies" userId="S::mgillies@animalhealthcanada.ca::1cd6b1ce-44ca-4ba9-a610-e2ff726d2f20" providerId="AD" clId="Web-{E1C0F851-F534-8A5A-7AF4-C43F09D7DC8D}" dt="2025-08-01T16:33:18.426" v="0"/>
      <pc:docMkLst>
        <pc:docMk/>
      </pc:docMkLst>
      <pc:sldChg chg="delSp">
        <pc:chgData name="Murray Gillies" userId="S::mgillies@animalhealthcanada.ca::1cd6b1ce-44ca-4ba9-a610-e2ff726d2f20" providerId="AD" clId="Web-{E1C0F851-F534-8A5A-7AF4-C43F09D7DC8D}" dt="2025-08-01T16:33:18.426" v="0"/>
        <pc:sldMkLst>
          <pc:docMk/>
          <pc:sldMk cId="0" sldId="490"/>
        </pc:sldMkLst>
        <pc:picChg chg="del">
          <ac:chgData name="Murray Gillies" userId="S::mgillies@animalhealthcanada.ca::1cd6b1ce-44ca-4ba9-a610-e2ff726d2f20" providerId="AD" clId="Web-{E1C0F851-F534-8A5A-7AF4-C43F09D7DC8D}" dt="2025-08-01T16:33:18.426" v="0"/>
          <ac:picMkLst>
            <pc:docMk/>
            <pc:sldMk cId="0" sldId="490"/>
            <ac:picMk id="1026" creationId="{F8560DE0-B377-8A25-520B-40075206CB09}"/>
          </ac:picMkLst>
        </pc:picChg>
      </pc:sldChg>
    </pc:docChg>
  </pc:docChgLst>
  <pc:docChgLst>
    <pc:chgData name="Osborn, Andrea (CFIA/ACIA)" userId="016df1cd-5d71-41bc-8fec-8f09298258d4" providerId="ADAL" clId="{8FAB746B-15F6-4E47-9D61-31B21DED9209}"/>
    <pc:docChg chg="modSld">
      <pc:chgData name="Osborn, Andrea (CFIA/ACIA)" userId="016df1cd-5d71-41bc-8fec-8f09298258d4" providerId="ADAL" clId="{8FAB746B-15F6-4E47-9D61-31B21DED9209}" dt="2025-07-22T16:23:46.988" v="3" actId="1076"/>
      <pc:docMkLst>
        <pc:docMk/>
      </pc:docMkLst>
      <pc:sldChg chg="modSp mod">
        <pc:chgData name="Osborn, Andrea (CFIA/ACIA)" userId="016df1cd-5d71-41bc-8fec-8f09298258d4" providerId="ADAL" clId="{8FAB746B-15F6-4E47-9D61-31B21DED9209}" dt="2025-07-22T16:23:46.988" v="3" actId="1076"/>
        <pc:sldMkLst>
          <pc:docMk/>
          <pc:sldMk cId="3121590041" sldId="389"/>
        </pc:sldMkLst>
        <pc:spChg chg="mod">
          <ac:chgData name="Osborn, Andrea (CFIA/ACIA)" userId="016df1cd-5d71-41bc-8fec-8f09298258d4" providerId="ADAL" clId="{8FAB746B-15F6-4E47-9D61-31B21DED9209}" dt="2025-07-22T16:23:46.988" v="3" actId="1076"/>
          <ac:spMkLst>
            <pc:docMk/>
            <pc:sldMk cId="3121590041" sldId="389"/>
            <ac:spMk id="5" creationId="{07512F61-3671-1295-1D06-88B93495A745}"/>
          </ac:spMkLst>
        </pc:spChg>
        <pc:spChg chg="mod">
          <ac:chgData name="Osborn, Andrea (CFIA/ACIA)" userId="016df1cd-5d71-41bc-8fec-8f09298258d4" providerId="ADAL" clId="{8FAB746B-15F6-4E47-9D61-31B21DED9209}" dt="2025-07-22T16:23:37.724" v="2" actId="14100"/>
          <ac:spMkLst>
            <pc:docMk/>
            <pc:sldMk cId="3121590041" sldId="389"/>
            <ac:spMk id="10" creationId="{DD4EFA19-7C4F-100B-FF03-413E6C8F8F92}"/>
          </ac:spMkLst>
        </pc:spChg>
      </pc:sldChg>
      <pc:sldChg chg="modSp mod">
        <pc:chgData name="Osborn, Andrea (CFIA/ACIA)" userId="016df1cd-5d71-41bc-8fec-8f09298258d4" providerId="ADAL" clId="{8FAB746B-15F6-4E47-9D61-31B21DED9209}" dt="2025-07-22T16:12:57.757" v="1" actId="114"/>
        <pc:sldMkLst>
          <pc:docMk/>
          <pc:sldMk cId="1985543566" sldId="511"/>
        </pc:sldMkLst>
        <pc:spChg chg="mod">
          <ac:chgData name="Osborn, Andrea (CFIA/ACIA)" userId="016df1cd-5d71-41bc-8fec-8f09298258d4" providerId="ADAL" clId="{8FAB746B-15F6-4E47-9D61-31B21DED9209}" dt="2025-07-22T16:12:57.757" v="1" actId="114"/>
          <ac:spMkLst>
            <pc:docMk/>
            <pc:sldMk cId="1985543566" sldId="511"/>
            <ac:spMk id="5" creationId="{7BABB7BF-49FA-FBAC-8A5C-2EE37FE8E9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1F3E62D0-9945-866F-1B2C-F9882760C2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DEA850DE-61A1-2825-2207-46B1C3D68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27652" name="Slide Number Placeholder 3">
            <a:extLst>
              <a:ext uri="{FF2B5EF4-FFF2-40B4-BE49-F238E27FC236}">
                <a16:creationId xmlns:a16="http://schemas.microsoft.com/office/drawing/2014/main" id="{B07DEE3D-03A4-6FBD-3B9F-55602D81467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F10FB3-64D5-4CF7-B065-FA85AC3F7350}" type="slidenum">
              <a:rPr lang="en-US" altLang="en-US" smtClean="0"/>
              <a:t>4</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C0A1E6EF-84BC-E23A-C20C-3B568DC7845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02B894A6-EFE0-3AE7-B94A-E1A7096F6F8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222222"/>
                </a:solidFill>
                <a:latin typeface="-apple-system"/>
              </a:rPr>
              <a:t>Les cartes de répartition environnementale de </a:t>
            </a:r>
            <a:r>
              <a:rPr lang="en-CA" altLang="en-US" i="1" dirty="0">
                <a:solidFill>
                  <a:srgbClr val="222222"/>
                </a:solidFill>
                <a:latin typeface="-apple-system"/>
              </a:rPr>
              <a:t>C. </a:t>
            </a:r>
            <a:r>
              <a:rPr lang="en-CA" altLang="en-US" i="1" dirty="0" err="1">
                <a:solidFill>
                  <a:srgbClr val="222222"/>
                </a:solidFill>
                <a:latin typeface="-apple-system"/>
              </a:rPr>
              <a:t>hominivorax </a:t>
            </a:r>
            <a:r>
              <a:rPr lang="en-CA" altLang="en-US" dirty="0">
                <a:solidFill>
                  <a:srgbClr val="222222"/>
                </a:solidFill>
                <a:latin typeface="-apple-system"/>
              </a:rPr>
              <a:t>suggèrent que son aire de répartition potentielle couvre presque tous les pays d'Amérique centrale, les côtes pacifique et atlantique du Mexique, ainsi que les États du sud et du sud-est du pays. Aux États-Unis, les États du sud de la côte atlantique et la Californie présentent également des conditions favorables.</a:t>
            </a:r>
          </a:p>
          <a:p>
            <a:endParaRPr lang="en-CA" altLang="en-US" dirty="0">
              <a:solidFill>
                <a:srgbClr val="222222"/>
              </a:solidFill>
              <a:latin typeface="-apple-system"/>
            </a:endParaRPr>
          </a:p>
          <a:p>
            <a:r>
              <a:rPr lang="en-CA" altLang="en-US" dirty="0">
                <a:solidFill>
                  <a:srgbClr val="222222"/>
                </a:solidFill>
                <a:latin typeface="-apple-system"/>
              </a:rPr>
              <a:t>Chiapas, Campeche, Tabasco et Veracruz sont des points critiques de dispersion dans le nord. </a:t>
            </a:r>
          </a:p>
          <a:p>
            <a:endParaRPr lang="en-CA" altLang="en-US" dirty="0">
              <a:solidFill>
                <a:srgbClr val="222222"/>
              </a:solidFill>
              <a:latin typeface="-apple-system"/>
            </a:endParaRPr>
          </a:p>
          <a:p>
            <a:r>
              <a:rPr lang="en-CA" altLang="en-US" dirty="0">
                <a:solidFill>
                  <a:srgbClr val="222222"/>
                </a:solidFill>
                <a:latin typeface="-apple-system"/>
              </a:rPr>
              <a:t>Les zones les plus propices aux États-Unis se trouvent dans le sud-est du pays (Texas et Floride).</a:t>
            </a:r>
          </a:p>
          <a:p>
            <a:endParaRPr lang="en-CA" altLang="en-US" dirty="0">
              <a:solidFill>
                <a:srgbClr val="222222"/>
              </a:solidFill>
              <a:latin typeface="-apple-system"/>
            </a:endParaRPr>
          </a:p>
          <a:p>
            <a:r>
              <a:rPr lang="en-CA" altLang="en-US" dirty="0">
                <a:solidFill>
                  <a:srgbClr val="222222"/>
                </a:solidFill>
                <a:latin typeface="-apple-system"/>
              </a:rPr>
              <a:t>Les régions à forte densité de bétail dans les deux pays présentent une adéquation climatique considérable pour ce ravageur. </a:t>
            </a:r>
            <a:endParaRPr lang="en-CA" altLang="en-US" dirty="0"/>
          </a:p>
          <a:p>
            <a:endParaRPr lang="en-CA" altLang="en-US" dirty="0"/>
          </a:p>
        </p:txBody>
      </p:sp>
      <p:sp>
        <p:nvSpPr>
          <p:cNvPr id="41988" name="Slide Number Placeholder 3">
            <a:extLst>
              <a:ext uri="{FF2B5EF4-FFF2-40B4-BE49-F238E27FC236}">
                <a16:creationId xmlns:a16="http://schemas.microsoft.com/office/drawing/2014/main" id="{A5B26338-1480-6CB3-6854-3D432CE8ACA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30B604-F193-4248-80D1-34046CEB0FE8}" type="slidenum">
              <a:rPr lang="en-US" altLang="en-US" smtClean="0"/>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10F9F4E-5F78-9882-528C-4970DCFF13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0347936E-EEC4-D056-78A1-8840DD94C43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solidFill>
                  <a:srgbClr val="424242"/>
                </a:solidFill>
                <a:latin typeface="Segoe Sans"/>
              </a:rPr>
              <a:t>En raison de ressources limitées et de priorités concurrentes, les appels de surveillance ont été suspendus jusqu'à ce qu'une autre organisation puisse prendre le relais. La carte de répartition actuelle est obsolète (dernière mise à jour en avril 2025) et ne reflète plus l'évolution de la situation. Environ 59 % des comtés touchés sont désormais considérés comme établis </a:t>
            </a:r>
            <a:r>
              <a:rPr lang="en-US" altLang="en-US" dirty="0"/>
              <a:t>(au moins six tiques individuelles, ou deux des trois stades de vie collectés au cours d'une seule période de collecte (un an)).</a:t>
            </a:r>
          </a:p>
          <a:p>
            <a:endParaRPr lang="en-US" altLang="en-US" dirty="0"/>
          </a:p>
          <a:p>
            <a:r>
              <a:rPr lang="en-CA" altLang="en-US" dirty="0">
                <a:solidFill>
                  <a:srgbClr val="424242"/>
                </a:solidFill>
                <a:latin typeface="Segoe Sans"/>
              </a:rPr>
              <a:t>Le Michigan a confirmé sa première détection d'ALHT le 11 juin 2025, avec deux nymphes trouvées dans le comté de Berrien, à seulement 400 km de la frontière canadienne. Parallèlement, l'Iowa a signalé deux cas de </a:t>
            </a:r>
            <a:r>
              <a:rPr lang="en-CA" altLang="en-US" i="1" dirty="0" err="1">
                <a:solidFill>
                  <a:srgbClr val="424242"/>
                </a:solidFill>
                <a:latin typeface="Segoe Sans"/>
              </a:rPr>
              <a:t>Theileria orientalis </a:t>
            </a:r>
            <a:r>
              <a:rPr lang="en-CA" altLang="en-US" i="1" dirty="0">
                <a:solidFill>
                  <a:srgbClr val="424242"/>
                </a:solidFill>
                <a:latin typeface="Segoe Sans"/>
              </a:rPr>
              <a:t>Ikeda </a:t>
            </a:r>
            <a:r>
              <a:rPr lang="en-CA" altLang="en-US" dirty="0">
                <a:solidFill>
                  <a:srgbClr val="424242"/>
                </a:solidFill>
                <a:latin typeface="Segoe Sans"/>
              </a:rPr>
              <a:t>chez des bovins dans le sud-est, notamment dans le comté de Van Buren. La modélisation de l'habitat suggère que la majeure partie de l'Iowa est impropre à la tique, le risque étant concentré dans le sud-est.</a:t>
            </a:r>
          </a:p>
        </p:txBody>
      </p:sp>
      <p:sp>
        <p:nvSpPr>
          <p:cNvPr id="37892" name="Slide Number Placeholder 3">
            <a:extLst>
              <a:ext uri="{FF2B5EF4-FFF2-40B4-BE49-F238E27FC236}">
                <a16:creationId xmlns:a16="http://schemas.microsoft.com/office/drawing/2014/main" id="{526EE379-4D4A-08FC-E8BE-1225650EC7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C9F20E3-08A0-4DF8-AE17-3F715068F51A}" type="slidenum">
              <a:rPr lang="en-US" altLang="en-US" smtClean="0"/>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613483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186420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12529"/>
                </a:solidFill>
                <a:effectLst/>
                <a:latin typeface="Open Sans" panose="020B0606030504020204" pitchFamily="34" charset="0"/>
              </a:rPr>
              <a:t>Manuel vétérinaire Merck : </a:t>
            </a:r>
          </a:p>
          <a:p>
            <a:pPr algn="l"/>
            <a:r>
              <a:rPr lang="en-US" b="0" i="0" dirty="0">
                <a:solidFill>
                  <a:srgbClr val="212529"/>
                </a:solidFill>
                <a:effectLst/>
                <a:latin typeface="Open Sans" panose="020B0606030504020204" pitchFamily="34" charset="0"/>
              </a:rPr>
              <a:t>La coccidioidomycose est une infection non contagieuse </a:t>
            </a:r>
            <a:r>
              <a:rPr lang="en-US" b="0" i="0" dirty="0" err="1">
                <a:solidFill>
                  <a:srgbClr val="212529"/>
                </a:solidFill>
                <a:effectLst/>
                <a:latin typeface="Open Sans" panose="020B0606030504020204" pitchFamily="34" charset="0"/>
              </a:rPr>
              <a:t>transmise par la poussière </a:t>
            </a:r>
            <a:r>
              <a:rPr lang="en-US" b="0" i="0" dirty="0">
                <a:solidFill>
                  <a:srgbClr val="212529"/>
                </a:solidFill>
                <a:effectLst/>
                <a:latin typeface="Open Sans" panose="020B0606030504020204" pitchFamily="34" charset="0"/>
              </a:rPr>
              <a:t>et causée par le champignon </a:t>
            </a:r>
            <a:r>
              <a:rPr lang="en-US" b="0" i="1" dirty="0">
                <a:solidFill>
                  <a:srgbClr val="212529"/>
                </a:solidFill>
                <a:effectLst/>
                <a:latin typeface="Open Sans" panose="020B0606030504020204" pitchFamily="34" charset="0"/>
              </a:rPr>
              <a:t>Coccidioides immitis</a:t>
            </a:r>
            <a:r>
              <a:rPr lang="en-US" b="0" i="0" dirty="0">
                <a:solidFill>
                  <a:srgbClr val="212529"/>
                </a:solidFill>
                <a:effectLst/>
                <a:latin typeface="Open Sans" panose="020B0606030504020204" pitchFamily="34" charset="0"/>
              </a:rPr>
              <a:t>. Les infections sont limitées aux régions sèches et désertiques du sud-ouest des États-Unis et à des zones similaires du Mexique, d'Amérique centrale et d'Amérique du Sud. L'inhalation de spores fongiques (souvent transportées par des particules de poussière) est le seul mode d'infection connu. Des épidémies peuvent survenir lorsque des périodes pluvieuses sont suivies de sécheresse, entraînant des tempêtes de poussière.</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La maladie varie d'infections avec peu ou pas de symptômes à des formes progressives, disséminées et mortelles. Chez les chevaux, les symptômes les plus courants sont la perte de poids, la toux, la fièvre, des douleurs musculo-squelettiques et des abcès cutanés. Des infections placentaires entraînant des avortements et une inflammation des os ont été décrites chez les chevaux. Le diagnostic est confirmé par l'identification du champignon dans les tissus corporels.</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La coccidioidomycose peut guérir sans traitement, mais en cas de signes respiratoires chroniques ou de maladie multisystémique, un traitement antifongique </a:t>
            </a:r>
            <a:r>
              <a:rPr lang="en-US" b="0" i="0" dirty="0" err="1">
                <a:solidFill>
                  <a:srgbClr val="212529"/>
                </a:solidFill>
                <a:effectLst/>
                <a:latin typeface="Open Sans" panose="020B0606030504020204" pitchFamily="34" charset="0"/>
              </a:rPr>
              <a:t>à long terme </a:t>
            </a:r>
            <a:r>
              <a:rPr lang="en-US" b="0" i="0" dirty="0">
                <a:solidFill>
                  <a:srgbClr val="212529"/>
                </a:solidFill>
                <a:effectLst/>
                <a:latin typeface="Open Sans" panose="020B0606030504020204" pitchFamily="34" charset="0"/>
              </a:rPr>
              <a:t>est nécessaire. À l'heure actuelle, il n'existe aucun moyen de prévention connu autre que de réduire autant que possible l'exposition de votre cheval au sol désertique et à la poussière dans les zones où le champignon est présent.</a:t>
            </a:r>
          </a:p>
          <a:p>
            <a:pPr algn="l"/>
            <a:endParaRPr lang="en-US" b="0" i="0" dirty="0">
              <a:solidFill>
                <a:srgbClr val="212529"/>
              </a:solidFill>
              <a:effectLst/>
              <a:latin typeface="Open Sans" panose="020B0606030504020204" pitchFamily="34" charset="0"/>
            </a:endParaRPr>
          </a:p>
          <a:p>
            <a:pPr algn="l"/>
            <a:r>
              <a:rPr lang="en-US" b="0" i="0" dirty="0">
                <a:solidFill>
                  <a:srgbClr val="212529"/>
                </a:solidFill>
                <a:effectLst/>
                <a:latin typeface="Open Sans" panose="020B0606030504020204" pitchFamily="34" charset="0"/>
              </a:rPr>
              <a:t>Causes : lésions pyogranulomateuses multifocales à coalescentes, les poumons sont les plus touchés, mais dans certains cas, la maladie peut se disséminer.</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384431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8/1/2025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ntagionlive.com/view/california-valley-fever-cases-surged-in-q1-2025-compared-to-last-year"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jamanetwork.com/journals/jamanetworkopen/fullarticle/283484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merckvetmanual.com/horse-owners/infectious-diseases-of-horses/fungal-infections-mycoses-in-horses?query=valley%20fever#Candidiasis_v3222536"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s://journals.sagepub.com/doi/10.1177/10406387221114622#fig1-1040638722111462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ubmed.ncbi.nlm.nih.gov/40253342/" TargetMode="External"/><Relationship Id="rId2" Type="http://schemas.openxmlformats.org/officeDocument/2006/relationships/hyperlink" Target="https://pubmed.ncbi.nlm.nih.gov/40257377/" TargetMode="External"/><Relationship Id="rId1" Type="http://schemas.openxmlformats.org/officeDocument/2006/relationships/slideLayout" Target="../slideLayouts/slideLayout5.xml"/><Relationship Id="rId4" Type="http://schemas.openxmlformats.org/officeDocument/2006/relationships/hyperlink" Target="https://www.biorxiv.org/content/10.1101/2025.04.01.646514v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empres-i.fao.org/eipws3g/2/obd?idOutbreak=407444&amp;rss=t" TargetMode="External"/><Relationship Id="rId3" Type="http://schemas.openxmlformats.org/officeDocument/2006/relationships/hyperlink" Target="https://thehorse.com/1137202/alberta-horse-tests-positive-for-eia-2/" TargetMode="External"/><Relationship Id="rId7" Type="http://schemas.openxmlformats.org/officeDocument/2006/relationships/hyperlink" Target="https://wahis.woah.org/#/in-event/6561/dashboard" TargetMode="External"/><Relationship Id="rId2" Type="http://schemas.openxmlformats.org/officeDocument/2006/relationships/hyperlink" Target="https://thehorse.com/1137716/eia-case-confirmed-in-british-columbia/" TargetMode="External"/><Relationship Id="rId1" Type="http://schemas.openxmlformats.org/officeDocument/2006/relationships/slideLayout" Target="../slideLayouts/slideLayout3.xml"/><Relationship Id="rId6" Type="http://schemas.openxmlformats.org/officeDocument/2006/relationships/hyperlink" Target="https://thehorse.com/1136579/virginia-horse-tests-positive-for-eia/" TargetMode="External"/><Relationship Id="rId11" Type="http://schemas.openxmlformats.org/officeDocument/2006/relationships/image" Target="../media/image3.png"/><Relationship Id="rId5" Type="http://schemas.openxmlformats.org/officeDocument/2006/relationships/hyperlink" Target="https://www.avma.org/news/eia-outbreak-kills-21-horses-southwest-us" TargetMode="External"/><Relationship Id="rId10" Type="http://schemas.openxmlformats.org/officeDocument/2006/relationships/hyperlink" Target="http://empres-i.fao.org/eipws3g/2/obd?idOutbreak=409251&amp;rss=t" TargetMode="External"/><Relationship Id="rId4" Type="http://schemas.openxmlformats.org/officeDocument/2006/relationships/hyperlink" Target="https://cahss.ca/cahss-tools/disease-alerts/equine-influenza-in-quebec-may-20-2025" TargetMode="External"/><Relationship Id="rId9" Type="http://schemas.openxmlformats.org/officeDocument/2006/relationships/hyperlink" Target="http://empres-i.fao.org/eipws3g/2/obd?idOutbreak=409595&amp;rss=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hyperlink" Target="https://www.aphis.usda.gov/livestock-poultry-disease/cattle/ticks/screwworm/outbreak-central-america"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articles/s41598-025-04804-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michigan.gov/mdard/about/media/pressreleases/2025/06/13/asian-longhorned-ticks-discovered-in-berrien-county" TargetMode="External"/><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hyperlink" Target="https://scwds.shinyapps.io/haemaphysalis/" TargetMode="External"/><Relationship Id="rId5" Type="http://schemas.openxmlformats.org/officeDocument/2006/relationships/hyperlink" Target="https://www.unmc.edu/healthsecurity/transmission/2025/06/17/a-cattle-disease-and-the-tick-carrying-it-are-confirmed-in-iowa-for-the-first-time/" TargetMode="External"/><Relationship Id="rId4" Type="http://schemas.openxmlformats.org/officeDocument/2006/relationships/hyperlink" Target="https://www.thegazette.com/environment-nature/second-positive-case-of-beef-cattle-disease-detected-but-likely-wont-become-widespread-expert-say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ubmed.ncbi.nlm.nih.gov/40241805/"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news/first-detection-of-west-nile-virus-in-uk-mosquitoes" TargetMode="External"/><Relationship Id="rId7" Type="http://schemas.openxmlformats.org/officeDocument/2006/relationships/hyperlink" Target="https://www.efsa.europa.eu/en/efsajournal/pub/959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hyperlink" Target="https://thegrand101.com/2025/07/16/west-nile-virus-found-in-dead-bird/" TargetMode="External"/><Relationship Id="rId4" Type="http://schemas.openxmlformats.org/officeDocument/2006/relationships/hyperlink" Target="https://www.publichealthgreybruce.on.ca/About-Us/News-Releases/ArtMID/2193/ArticleID/163/Deceased-crow-found-in-Grey-Bruce-tests-positive-for-West-Nile-Vir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thehorse.com/1136390/florida-donkey-dies-after-contracting-eee/" TargetMode="External"/><Relationship Id="rId2" Type="http://schemas.openxmlformats.org/officeDocument/2006/relationships/hyperlink" Target="https://thehorse.com/1137605/2-florida-horses-test-positive-for-eee-2/" TargetMode="Externa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hyperlink" Target="https://equinediseasecc.org/alerts" TargetMode="External"/><Relationship Id="rId4" Type="http://schemas.openxmlformats.org/officeDocument/2006/relationships/hyperlink" Target="https://thehorse.com/1137598/georgia-horse-confirmed-positive-for-ee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du réseau équin CAHSS</a:t>
            </a:r>
          </a:p>
          <a:p>
            <a:pPr eaLnBrk="1" hangingPunct="1"/>
            <a:r>
              <a:rPr lang="en-CA" altLang="en-US" dirty="0"/>
              <a:t>22 juillet 2025</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90989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dirty="0">
                <a:solidFill>
                  <a:srgbClr val="FFFFFF"/>
                </a:solidFill>
                <a:hlinkClick r:id="rId3"/>
              </a:rPr>
              <a:t>www.cezd.</a:t>
            </a:r>
            <a:r>
              <a:rPr lang="en-CA" altLang="en-US" sz="3600" dirty="0">
                <a:solidFill>
                  <a:srgbClr val="FFFFFF"/>
                </a:solidFill>
                <a:hlinkClick r:id="rId3"/>
              </a:rPr>
              <a:t>ca</a:t>
            </a:r>
            <a:r>
              <a:rPr lang="en-CA" altLang="en-US" sz="3600" dirty="0">
                <a:solidFill>
                  <a:srgbClr val="FFFFFF"/>
                </a:solidFill>
              </a:rPr>
              <a:t>  </a:t>
            </a:r>
            <a:endParaRPr lang="en-US" altLang="en-US" sz="3600" dirty="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E7349-D3B7-085E-BF9C-149CF88346E1}"/>
              </a:ext>
            </a:extLst>
          </p:cNvPr>
          <p:cNvSpPr>
            <a:spLocks noGrp="1"/>
          </p:cNvSpPr>
          <p:nvPr>
            <p:ph type="title"/>
          </p:nvPr>
        </p:nvSpPr>
        <p:spPr/>
        <p:txBody>
          <a:bodyPr/>
          <a:lstStyle/>
          <a:p>
            <a:r>
              <a:rPr lang="en-CA" dirty="0"/>
              <a:t>La fièvre de la vallée aux États-Unis (chez l'homme)</a:t>
            </a:r>
          </a:p>
        </p:txBody>
      </p:sp>
      <p:sp>
        <p:nvSpPr>
          <p:cNvPr id="3" name="Text Placeholder 2">
            <a:extLst>
              <a:ext uri="{FF2B5EF4-FFF2-40B4-BE49-F238E27FC236}">
                <a16:creationId xmlns:a16="http://schemas.microsoft.com/office/drawing/2014/main" id="{01E187CC-4D34-4712-95BC-D9A33B4C25A8}"/>
              </a:ext>
            </a:extLst>
          </p:cNvPr>
          <p:cNvSpPr>
            <a:spLocks noGrp="1"/>
          </p:cNvSpPr>
          <p:nvPr>
            <p:ph type="body" sz="quarter" idx="13"/>
          </p:nvPr>
        </p:nvSpPr>
        <p:spPr>
          <a:xfrm>
            <a:off x="258337" y="1677831"/>
            <a:ext cx="5257800" cy="4243388"/>
          </a:xfrm>
        </p:spPr>
        <p:txBody>
          <a:bodyPr/>
          <a:lstStyle/>
          <a:p>
            <a:r>
              <a:rPr lang="en-US" dirty="0">
                <a:hlinkClick r:id="rId3"/>
              </a:rPr>
              <a:t>Les cas de fièvre de la vallée en Californie ont augmenté au premier trimestre 2025 par rapport à </a:t>
            </a:r>
            <a:r>
              <a:rPr lang="en-US" dirty="0"/>
              <a:t>l'année</a:t>
            </a:r>
            <a:r>
              <a:rPr lang="en-US" dirty="0">
                <a:hlinkClick r:id="rId3"/>
              </a:rPr>
              <a:t> dernière </a:t>
            </a:r>
          </a:p>
          <a:p>
            <a:pPr marL="0" indent="0">
              <a:buNone/>
            </a:pPr>
            <a:endParaRPr lang="en-US" dirty="0"/>
          </a:p>
          <a:p>
            <a:r>
              <a:rPr lang="en-US" dirty="0">
                <a:hlinkClick r:id="rId4"/>
              </a:rPr>
              <a:t>Estimation du fardeau de la coccidioïdomycose | JAMA Network Open | JAMA Network</a:t>
            </a:r>
            <a:endParaRPr lang="en-US" dirty="0"/>
          </a:p>
          <a:p>
            <a:endParaRPr lang="en-US" dirty="0"/>
          </a:p>
          <a:p>
            <a:endParaRPr lang="en-CA" dirty="0"/>
          </a:p>
        </p:txBody>
      </p:sp>
      <p:sp>
        <p:nvSpPr>
          <p:cNvPr id="4" name="Slide Number Placeholder 3">
            <a:extLst>
              <a:ext uri="{FF2B5EF4-FFF2-40B4-BE49-F238E27FC236}">
                <a16:creationId xmlns:a16="http://schemas.microsoft.com/office/drawing/2014/main" id="{BC736537-62D7-C367-66A1-6D2728E35BEA}"/>
              </a:ext>
            </a:extLst>
          </p:cNvPr>
          <p:cNvSpPr>
            <a:spLocks noGrp="1"/>
          </p:cNvSpPr>
          <p:nvPr>
            <p:ph type="sldNum" sz="quarter" idx="14"/>
          </p:nvPr>
        </p:nvSpPr>
        <p:spPr/>
        <p:txBody>
          <a:bodyPr/>
          <a:lstStyle/>
          <a:p>
            <a:pPr>
              <a:defRPr/>
            </a:pPr>
            <a:fld id="{A5F12CC5-A507-4028-B3C9-257C8E707382}" type="slidenum">
              <a:rPr lang="en-US" smtClean="0"/>
              <a:t>10</a:t>
            </a:fld>
            <a:endParaRPr lang="en-US" dirty="0"/>
          </a:p>
        </p:txBody>
      </p:sp>
      <p:pic>
        <p:nvPicPr>
          <p:cNvPr id="7" name="Picture 6">
            <a:hlinkClick r:id="rId4"/>
            <a:extLst>
              <a:ext uri="{FF2B5EF4-FFF2-40B4-BE49-F238E27FC236}">
                <a16:creationId xmlns:a16="http://schemas.microsoft.com/office/drawing/2014/main" id="{93F8F2D5-15B5-E85C-62BA-39CBD97D5E2F}"/>
              </a:ext>
            </a:extLst>
          </p:cNvPr>
          <p:cNvPicPr>
            <a:picLocks noChangeAspect="1"/>
          </p:cNvPicPr>
          <p:nvPr/>
        </p:nvPicPr>
        <p:blipFill>
          <a:blip r:embed="rId5"/>
          <a:stretch>
            <a:fillRect/>
          </a:stretch>
        </p:blipFill>
        <p:spPr>
          <a:xfrm>
            <a:off x="5776854" y="1520727"/>
            <a:ext cx="6382078" cy="3816546"/>
          </a:xfrm>
          <a:prstGeom prst="rect">
            <a:avLst/>
          </a:prstGeom>
        </p:spPr>
      </p:pic>
      <p:sp>
        <p:nvSpPr>
          <p:cNvPr id="10" name="TextBox 9">
            <a:extLst>
              <a:ext uri="{FF2B5EF4-FFF2-40B4-BE49-F238E27FC236}">
                <a16:creationId xmlns:a16="http://schemas.microsoft.com/office/drawing/2014/main" id="{5FDD46E8-BC53-A3F7-B519-832681D9877D}"/>
              </a:ext>
            </a:extLst>
          </p:cNvPr>
          <p:cNvSpPr txBox="1"/>
          <p:nvPr/>
        </p:nvSpPr>
        <p:spPr>
          <a:xfrm>
            <a:off x="7315774" y="5736553"/>
            <a:ext cx="3344185" cy="369332"/>
          </a:xfrm>
          <a:prstGeom prst="rect">
            <a:avLst/>
          </a:prstGeom>
          <a:noFill/>
        </p:spPr>
        <p:txBody>
          <a:bodyPr wrap="none" rtlCol="0">
            <a:spAutoFit/>
          </a:bodyPr>
          <a:lstStyle/>
          <a:p>
            <a:r>
              <a:rPr lang="en-CA" b="1" dirty="0"/>
              <a:t>Cas humains de </a:t>
            </a:r>
            <a:r>
              <a:rPr lang="en-CA" b="1" dirty="0" err="1"/>
              <a:t>coccidiomycose</a:t>
            </a:r>
            <a:endParaRPr lang="en-CA" b="1" dirty="0"/>
          </a:p>
        </p:txBody>
      </p:sp>
    </p:spTree>
    <p:extLst>
      <p:ext uri="{BB962C8B-B14F-4D97-AF65-F5344CB8AC3E}">
        <p14:creationId xmlns:p14="http://schemas.microsoft.com/office/powerpoint/2010/main" val="360877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60DA0-3D87-17C4-CCD6-17B783947A78}"/>
              </a:ext>
            </a:extLst>
          </p:cNvPr>
          <p:cNvSpPr>
            <a:spLocks noGrp="1"/>
          </p:cNvSpPr>
          <p:nvPr>
            <p:ph type="title"/>
          </p:nvPr>
        </p:nvSpPr>
        <p:spPr>
          <a:xfrm>
            <a:off x="406880" y="-233744"/>
            <a:ext cx="10515600" cy="1044628"/>
          </a:xfrm>
        </p:spPr>
        <p:txBody>
          <a:bodyPr/>
          <a:lstStyle/>
          <a:p>
            <a:r>
              <a:rPr lang="en-CA" dirty="0"/>
              <a:t>La fièvre de la vallée chez les chevaux</a:t>
            </a:r>
          </a:p>
        </p:txBody>
      </p:sp>
      <p:sp>
        <p:nvSpPr>
          <p:cNvPr id="3" name="Text Placeholder 2">
            <a:extLst>
              <a:ext uri="{FF2B5EF4-FFF2-40B4-BE49-F238E27FC236}">
                <a16:creationId xmlns:a16="http://schemas.microsoft.com/office/drawing/2014/main" id="{CC76038A-A106-9164-0290-5836E01C54CA}"/>
              </a:ext>
            </a:extLst>
          </p:cNvPr>
          <p:cNvSpPr>
            <a:spLocks noGrp="1"/>
          </p:cNvSpPr>
          <p:nvPr>
            <p:ph type="body" sz="quarter" idx="13"/>
          </p:nvPr>
        </p:nvSpPr>
        <p:spPr>
          <a:xfrm>
            <a:off x="556053" y="660071"/>
            <a:ext cx="8945943" cy="2277463"/>
          </a:xfrm>
        </p:spPr>
        <p:txBody>
          <a:bodyPr/>
          <a:lstStyle/>
          <a:p>
            <a:r>
              <a:rPr lang="en-CA" sz="2400" dirty="0"/>
              <a:t>Infection non contagieuse </a:t>
            </a:r>
            <a:r>
              <a:rPr lang="en-CA" sz="2400" dirty="0" err="1"/>
              <a:t>transmise par la poussière </a:t>
            </a:r>
            <a:r>
              <a:rPr lang="en-CA" sz="2400" dirty="0"/>
              <a:t>et causée par </a:t>
            </a:r>
            <a:r>
              <a:rPr lang="en-CA" sz="2400" i="1" dirty="0"/>
              <a:t>Coccidioides immitis</a:t>
            </a:r>
          </a:p>
          <a:p>
            <a:r>
              <a:rPr lang="en-CA" sz="2400" dirty="0"/>
              <a:t>Californie, Arizona (régions désertiques du sud-ouest des États-Unis)</a:t>
            </a:r>
          </a:p>
          <a:p>
            <a:r>
              <a:rPr lang="en-CA" sz="2400" dirty="0"/>
              <a:t>Périodes pluvieuses suivies de sécheresse</a:t>
            </a:r>
          </a:p>
          <a:p>
            <a:r>
              <a:rPr lang="en-CA" sz="2400" dirty="0"/>
              <a:t>Chez les chevaux, la maladie peut se manifester par quelques symptômes, voire aucun, ou évoluer vers une forme progressive et disséminée pouvant être mortelle.</a:t>
            </a:r>
          </a:p>
          <a:p>
            <a:endParaRPr lang="en-CA" sz="2400" dirty="0"/>
          </a:p>
          <a:p>
            <a:endParaRPr lang="en-CA" sz="2400" dirty="0"/>
          </a:p>
        </p:txBody>
      </p:sp>
      <p:sp>
        <p:nvSpPr>
          <p:cNvPr id="4" name="Slide Number Placeholder 3">
            <a:extLst>
              <a:ext uri="{FF2B5EF4-FFF2-40B4-BE49-F238E27FC236}">
                <a16:creationId xmlns:a16="http://schemas.microsoft.com/office/drawing/2014/main" id="{5C474517-16A9-92D1-54D0-93BED97DE149}"/>
              </a:ext>
            </a:extLst>
          </p:cNvPr>
          <p:cNvSpPr>
            <a:spLocks noGrp="1"/>
          </p:cNvSpPr>
          <p:nvPr>
            <p:ph type="sldNum" sz="quarter" idx="14"/>
          </p:nvPr>
        </p:nvSpPr>
        <p:spPr/>
        <p:txBody>
          <a:bodyPr/>
          <a:lstStyle/>
          <a:p>
            <a:pPr>
              <a:defRPr/>
            </a:pPr>
            <a:fld id="{A5F12CC5-A507-4028-B3C9-257C8E707382}" type="slidenum">
              <a:rPr lang="en-US" smtClean="0"/>
              <a:t>11</a:t>
            </a:fld>
            <a:endParaRPr lang="en-US"/>
          </a:p>
        </p:txBody>
      </p:sp>
      <p:sp>
        <p:nvSpPr>
          <p:cNvPr id="6" name="TextBox 5">
            <a:extLst>
              <a:ext uri="{FF2B5EF4-FFF2-40B4-BE49-F238E27FC236}">
                <a16:creationId xmlns:a16="http://schemas.microsoft.com/office/drawing/2014/main" id="{F0435CAB-8417-FA28-8017-B3DDC2C04C06}"/>
              </a:ext>
            </a:extLst>
          </p:cNvPr>
          <p:cNvSpPr txBox="1"/>
          <p:nvPr/>
        </p:nvSpPr>
        <p:spPr>
          <a:xfrm>
            <a:off x="9501996" y="829306"/>
            <a:ext cx="2283124" cy="1938992"/>
          </a:xfrm>
          <a:prstGeom prst="rect">
            <a:avLst/>
          </a:prstGeom>
          <a:noFill/>
        </p:spPr>
        <p:txBody>
          <a:bodyPr wrap="square">
            <a:spAutoFit/>
          </a:bodyPr>
          <a:lstStyle/>
          <a:p>
            <a:r>
              <a:rPr lang="en-US" sz="2000" dirty="0">
                <a:hlinkClick r:id="rId3"/>
              </a:rPr>
              <a:t>Infections fongiques (mycoses) chez les chevaux - Propriétaires de chevaux - Manuel vétérinaire Merck</a:t>
            </a:r>
            <a:endParaRPr lang="en-CA" sz="2000" dirty="0"/>
          </a:p>
        </p:txBody>
      </p:sp>
      <p:pic>
        <p:nvPicPr>
          <p:cNvPr id="8" name="Picture 7">
            <a:hlinkClick r:id="rId4"/>
            <a:extLst>
              <a:ext uri="{FF2B5EF4-FFF2-40B4-BE49-F238E27FC236}">
                <a16:creationId xmlns:a16="http://schemas.microsoft.com/office/drawing/2014/main" id="{020F4DB8-A2DC-D931-516C-6F1DC5057684}"/>
              </a:ext>
            </a:extLst>
          </p:cNvPr>
          <p:cNvPicPr>
            <a:picLocks noChangeAspect="1"/>
          </p:cNvPicPr>
          <p:nvPr/>
        </p:nvPicPr>
        <p:blipFill>
          <a:blip r:embed="rId5"/>
          <a:stretch>
            <a:fillRect/>
          </a:stretch>
        </p:blipFill>
        <p:spPr>
          <a:xfrm>
            <a:off x="4727274" y="3786178"/>
            <a:ext cx="7464725" cy="3167618"/>
          </a:xfrm>
          <a:prstGeom prst="rect">
            <a:avLst/>
          </a:prstGeom>
        </p:spPr>
      </p:pic>
      <p:sp>
        <p:nvSpPr>
          <p:cNvPr id="12" name="TextBox 11">
            <a:extLst>
              <a:ext uri="{FF2B5EF4-FFF2-40B4-BE49-F238E27FC236}">
                <a16:creationId xmlns:a16="http://schemas.microsoft.com/office/drawing/2014/main" id="{30D30A9C-ABF5-E459-690E-F6EFD89249C6}"/>
              </a:ext>
            </a:extLst>
          </p:cNvPr>
          <p:cNvSpPr txBox="1"/>
          <p:nvPr/>
        </p:nvSpPr>
        <p:spPr>
          <a:xfrm>
            <a:off x="138021" y="3387473"/>
            <a:ext cx="4589253" cy="1200329"/>
          </a:xfrm>
          <a:prstGeom prst="rect">
            <a:avLst/>
          </a:prstGeom>
          <a:noFill/>
        </p:spPr>
        <p:txBody>
          <a:bodyPr wrap="square">
            <a:spAutoFit/>
          </a:bodyPr>
          <a:lstStyle/>
          <a:p>
            <a:pPr algn="l"/>
            <a:r>
              <a:rPr lang="en-US" sz="2400" b="1" i="0" dirty="0">
                <a:solidFill>
                  <a:srgbClr val="555555"/>
                </a:solidFill>
                <a:effectLst/>
                <a:latin typeface="Sage Peak"/>
                <a:hlinkClick r:id="rId4"/>
              </a:rPr>
              <a:t>Coccidioidomycose chez 26 chevaux en Californie, États-Unis : série de cas et revue de la littérature</a:t>
            </a:r>
            <a:endParaRPr lang="en-US" sz="2400" b="1" i="0" dirty="0">
              <a:solidFill>
                <a:srgbClr val="555555"/>
              </a:solidFill>
              <a:effectLst/>
              <a:latin typeface="Sage Peak"/>
            </a:endParaRPr>
          </a:p>
        </p:txBody>
      </p:sp>
      <p:sp>
        <p:nvSpPr>
          <p:cNvPr id="14" name="TextBox 13">
            <a:extLst>
              <a:ext uri="{FF2B5EF4-FFF2-40B4-BE49-F238E27FC236}">
                <a16:creationId xmlns:a16="http://schemas.microsoft.com/office/drawing/2014/main" id="{2AD2E247-B7B0-5C76-014D-0BFE4145251F}"/>
              </a:ext>
            </a:extLst>
          </p:cNvPr>
          <p:cNvSpPr txBox="1"/>
          <p:nvPr/>
        </p:nvSpPr>
        <p:spPr>
          <a:xfrm>
            <a:off x="0" y="4943134"/>
            <a:ext cx="4502366" cy="1323439"/>
          </a:xfrm>
          <a:prstGeom prst="rect">
            <a:avLst/>
          </a:prstGeom>
          <a:noFill/>
        </p:spPr>
        <p:txBody>
          <a:bodyPr wrap="square">
            <a:spAutoFit/>
          </a:bodyPr>
          <a:lstStyle/>
          <a:p>
            <a:pPr marL="285750" indent="-285750">
              <a:buFont typeface="Arial" panose="020B0604020202020204" pitchFamily="34" charset="0"/>
              <a:buChar char="•"/>
            </a:pPr>
            <a:r>
              <a:rPr lang="en-US" sz="2000" b="0" i="0" dirty="0">
                <a:solidFill>
                  <a:srgbClr val="333333"/>
                </a:solidFill>
                <a:effectLst/>
                <a:latin typeface="+mn-lt"/>
              </a:rPr>
              <a:t>Diagnostic différentiel dans les cas de toux persistante, de perte de poids chronique, de fièvre et chez les chevaux ayant voyagé dans des zones endémiques</a:t>
            </a:r>
            <a:endParaRPr lang="en-CA" sz="2000" dirty="0">
              <a:latin typeface="+mn-lt"/>
            </a:endParaRPr>
          </a:p>
        </p:txBody>
      </p:sp>
    </p:spTree>
    <p:extLst>
      <p:ext uri="{BB962C8B-B14F-4D97-AF65-F5344CB8AC3E}">
        <p14:creationId xmlns:p14="http://schemas.microsoft.com/office/powerpoint/2010/main" val="2927551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FEF98-ABF9-CB29-9405-D1CE34B88D4E}"/>
              </a:ext>
            </a:extLst>
          </p:cNvPr>
          <p:cNvSpPr>
            <a:spLocks noGrp="1"/>
          </p:cNvSpPr>
          <p:nvPr>
            <p:ph type="title"/>
          </p:nvPr>
        </p:nvSpPr>
        <p:spPr/>
        <p:txBody>
          <a:bodyPr/>
          <a:lstStyle/>
          <a:p>
            <a:r>
              <a:rPr lang="en-CA" dirty="0"/>
              <a:t>Résultats scientifiques</a:t>
            </a:r>
          </a:p>
        </p:txBody>
      </p:sp>
      <p:sp>
        <p:nvSpPr>
          <p:cNvPr id="3" name="Content Placeholder 2">
            <a:extLst>
              <a:ext uri="{FF2B5EF4-FFF2-40B4-BE49-F238E27FC236}">
                <a16:creationId xmlns:a16="http://schemas.microsoft.com/office/drawing/2014/main" id="{5DB1F3C5-0699-21E3-542A-A11E8A69B82D}"/>
              </a:ext>
            </a:extLst>
          </p:cNvPr>
          <p:cNvSpPr>
            <a:spLocks noGrp="1"/>
          </p:cNvSpPr>
          <p:nvPr>
            <p:ph type="body" sz="quarter" idx="13"/>
          </p:nvPr>
        </p:nvSpPr>
        <p:spPr/>
        <p:txBody>
          <a:bodyPr/>
          <a:lstStyle/>
          <a:p>
            <a:r>
              <a:rPr lang="en-US" sz="2800" dirty="0">
                <a:hlinkClick r:id="rId2"/>
              </a:rPr>
              <a:t>Prévalence et épidémiologie moléculaire du nouveau parasite équin </a:t>
            </a:r>
            <a:r>
              <a:rPr lang="en-US" sz="2800" dirty="0" err="1">
                <a:hlinkClick r:id="rId2"/>
              </a:rPr>
              <a:t>Theileria haneyi </a:t>
            </a:r>
            <a:r>
              <a:rPr lang="en-US" sz="2800" dirty="0">
                <a:hlinkClick r:id="rId2"/>
              </a:rPr>
              <a:t>en Chine – PubMed</a:t>
            </a:r>
            <a:endParaRPr lang="en-US" sz="2800" dirty="0"/>
          </a:p>
          <a:p>
            <a:r>
              <a:rPr lang="en-US" dirty="0">
                <a:hlinkClick r:id="rId3"/>
              </a:rPr>
              <a:t>Élucidation des relations entre l'abondance et l'incidence des moucherons, les communautés microbiennes et les propriétés du sol et de l'eau dans une prairie naturelle protégée à herbes </a:t>
            </a:r>
            <a:r>
              <a:rPr lang="en-US" dirty="0" err="1">
                <a:hlinkClick r:id="rId3"/>
              </a:rPr>
              <a:t>hautes</a:t>
            </a:r>
            <a:r>
              <a:rPr lang="en-US" dirty="0">
                <a:hlinkClick r:id="rId3"/>
              </a:rPr>
              <a:t> –</a:t>
            </a:r>
            <a:r>
              <a:rPr lang="en-US" sz="2800" dirty="0">
                <a:hlinkClick r:id="rId3"/>
              </a:rPr>
              <a:t> </a:t>
            </a:r>
            <a:r>
              <a:rPr lang="en-US" sz="2800" dirty="0"/>
              <a:t>PubMed </a:t>
            </a:r>
          </a:p>
          <a:p>
            <a:r>
              <a:rPr lang="en-US" sz="2800" dirty="0">
                <a:hlinkClick r:id="rId4"/>
              </a:rPr>
              <a:t>Étude du transport </a:t>
            </a:r>
            <a:r>
              <a:rPr lang="en-US" sz="2800" dirty="0" err="1">
                <a:hlinkClick r:id="rId4"/>
              </a:rPr>
              <a:t>mondial</a:t>
            </a:r>
            <a:r>
              <a:rPr lang="en-US" sz="2800" dirty="0">
                <a:hlinkClick r:id="rId4"/>
              </a:rPr>
              <a:t> des </a:t>
            </a:r>
            <a:r>
              <a:rPr lang="en-US" sz="2800" dirty="0" err="1">
                <a:hlinkClick r:id="rId4"/>
              </a:rPr>
              <a:t>moucherons</a:t>
            </a:r>
            <a:r>
              <a:rPr lang="en-US" sz="2800" dirty="0">
                <a:hlinkClick r:id="rId4"/>
              </a:rPr>
              <a:t> piqueurs Culicoides, </a:t>
            </a:r>
            <a:r>
              <a:rPr lang="en-US" sz="2800" dirty="0" err="1">
                <a:hlinkClick r:id="rId4"/>
              </a:rPr>
              <a:t>vecteurs</a:t>
            </a:r>
            <a:r>
              <a:rPr lang="en-US" sz="2800" dirty="0">
                <a:hlinkClick r:id="rId4"/>
              </a:rPr>
              <a:t> </a:t>
            </a:r>
            <a:r>
              <a:rPr lang="en-US" sz="2800" dirty="0" err="1">
                <a:hlinkClick r:id="rId4"/>
              </a:rPr>
              <a:t>d'arbovirus</a:t>
            </a:r>
            <a:r>
              <a:rPr lang="en-US" sz="2800" dirty="0">
                <a:hlinkClick r:id="rId4"/>
              </a:rPr>
              <a:t> chez les </a:t>
            </a:r>
            <a:r>
              <a:rPr lang="en-US" sz="2800" dirty="0" err="1">
                <a:hlinkClick r:id="rId4"/>
              </a:rPr>
              <a:t>équidés</a:t>
            </a:r>
            <a:r>
              <a:rPr lang="en-US" sz="2800" dirty="0">
                <a:hlinkClick r:id="rId4"/>
              </a:rPr>
              <a:t> et le </a:t>
            </a:r>
            <a:r>
              <a:rPr lang="en-US" sz="2800" dirty="0" err="1">
                <a:hlinkClick r:id="rId4"/>
              </a:rPr>
              <a:t>bétail</a:t>
            </a:r>
            <a:r>
              <a:rPr lang="en-US" sz="2800" dirty="0">
                <a:hlinkClick r:id="rId4"/>
              </a:rPr>
              <a:t>, à </a:t>
            </a:r>
            <a:r>
              <a:rPr lang="en-US" sz="2800" dirty="0" err="1">
                <a:hlinkClick r:id="rId4"/>
              </a:rPr>
              <a:t>partir</a:t>
            </a:r>
            <a:r>
              <a:rPr lang="en-US" sz="2800" dirty="0">
                <a:hlinkClick r:id="rId4"/>
              </a:rPr>
              <a:t> </a:t>
            </a:r>
            <a:r>
              <a:rPr lang="en-US" sz="2800" dirty="0" err="1">
                <a:hlinkClick r:id="rId4"/>
              </a:rPr>
              <a:t>d'usines</a:t>
            </a:r>
            <a:r>
              <a:rPr lang="en-US" sz="2800" dirty="0">
                <a:hlinkClick r:id="rId4"/>
              </a:rPr>
              <a:t> </a:t>
            </a:r>
            <a:r>
              <a:rPr lang="en-US" sz="2800" dirty="0" err="1">
                <a:hlinkClick r:id="rId4"/>
              </a:rPr>
              <a:t>d'emballage</a:t>
            </a:r>
            <a:r>
              <a:rPr lang="en-US" sz="2800" dirty="0">
                <a:hlinkClick r:id="rId4"/>
              </a:rPr>
              <a:t> de fleurs au Kenya | </a:t>
            </a:r>
            <a:r>
              <a:rPr lang="en-US" sz="2800" dirty="0" err="1">
                <a:hlinkClick r:id="rId4"/>
              </a:rPr>
              <a:t>bioRxiv</a:t>
            </a:r>
            <a:endParaRPr lang="en-US" sz="2800" dirty="0"/>
          </a:p>
          <a:p>
            <a:endParaRPr lang="en-US" sz="2800" dirty="0"/>
          </a:p>
          <a:p>
            <a:endParaRPr lang="en-US" sz="2800" dirty="0"/>
          </a:p>
        </p:txBody>
      </p:sp>
      <p:sp>
        <p:nvSpPr>
          <p:cNvPr id="5" name="Slide Number Placeholder 4">
            <a:extLst>
              <a:ext uri="{FF2B5EF4-FFF2-40B4-BE49-F238E27FC236}">
                <a16:creationId xmlns:a16="http://schemas.microsoft.com/office/drawing/2014/main" id="{15DA5860-51E1-8B11-479C-8E48CBF09285}"/>
              </a:ext>
            </a:extLst>
          </p:cNvPr>
          <p:cNvSpPr>
            <a:spLocks noGrp="1"/>
          </p:cNvSpPr>
          <p:nvPr>
            <p:ph type="sldNum" sz="quarter" idx="14"/>
          </p:nvPr>
        </p:nvSpPr>
        <p:spPr/>
        <p:txBody>
          <a:bodyPr/>
          <a:lstStyle/>
          <a:p>
            <a:pPr>
              <a:defRPr/>
            </a:pPr>
            <a:fld id="{222C2B47-41F2-42A5-AA41-34CCD9669551}" type="slidenum">
              <a:rPr lang="en-US" smtClean="0"/>
              <a:t>12</a:t>
            </a:fld>
            <a:endParaRPr lang="en-US"/>
          </a:p>
        </p:txBody>
      </p:sp>
    </p:spTree>
    <p:extLst>
      <p:ext uri="{BB962C8B-B14F-4D97-AF65-F5344CB8AC3E}">
        <p14:creationId xmlns:p14="http://schemas.microsoft.com/office/powerpoint/2010/main" val="83362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F8582-5D6E-F6EF-1B59-32508D5184DB}"/>
              </a:ext>
            </a:extLst>
          </p:cNvPr>
          <p:cNvSpPr>
            <a:spLocks noGrp="1"/>
          </p:cNvSpPr>
          <p:nvPr>
            <p:ph type="title"/>
          </p:nvPr>
        </p:nvSpPr>
        <p:spPr>
          <a:xfrm>
            <a:off x="715536" y="700978"/>
            <a:ext cx="10515600" cy="639298"/>
          </a:xfrm>
        </p:spPr>
        <p:txBody>
          <a:bodyPr/>
          <a:lstStyle/>
          <a:p>
            <a:r>
              <a:rPr lang="en-CA" dirty="0"/>
              <a:t>Anémie infectieuse équine</a:t>
            </a:r>
          </a:p>
        </p:txBody>
      </p:sp>
      <p:sp>
        <p:nvSpPr>
          <p:cNvPr id="3" name="Content Placeholder 2">
            <a:extLst>
              <a:ext uri="{FF2B5EF4-FFF2-40B4-BE49-F238E27FC236}">
                <a16:creationId xmlns:a16="http://schemas.microsoft.com/office/drawing/2014/main" id="{E713820F-BEBD-73B0-B7CB-0D5565EEC5B0}"/>
              </a:ext>
            </a:extLst>
          </p:cNvPr>
          <p:cNvSpPr>
            <a:spLocks noGrp="1"/>
          </p:cNvSpPr>
          <p:nvPr>
            <p:ph sz="half" idx="1"/>
          </p:nvPr>
        </p:nvSpPr>
        <p:spPr>
          <a:xfrm>
            <a:off x="185851" y="1742310"/>
            <a:ext cx="6956502" cy="4351338"/>
          </a:xfrm>
        </p:spPr>
        <p:txBody>
          <a:bodyPr/>
          <a:lstStyle/>
          <a:p>
            <a:r>
              <a:rPr lang="en-US" dirty="0"/>
              <a:t>Légère augmentation du nombre de cas signalés (avril-juillet)</a:t>
            </a:r>
          </a:p>
          <a:p>
            <a:pPr lvl="1"/>
            <a:r>
              <a:rPr lang="en-US" dirty="0">
                <a:hlinkClick r:id="rId2"/>
              </a:rPr>
              <a:t>Colombie-Britannique</a:t>
            </a:r>
            <a:endParaRPr lang="en-US" dirty="0"/>
          </a:p>
          <a:p>
            <a:pPr lvl="1"/>
            <a:r>
              <a:rPr lang="en-US" dirty="0">
                <a:hlinkClick r:id="rId3"/>
              </a:rPr>
              <a:t>Alberta</a:t>
            </a:r>
            <a:endParaRPr lang="en-US" dirty="0"/>
          </a:p>
          <a:p>
            <a:pPr lvl="1"/>
            <a:r>
              <a:rPr lang="en-US" dirty="0">
                <a:hlinkClick r:id="rId4"/>
              </a:rPr>
              <a:t>Québec</a:t>
            </a:r>
            <a:endParaRPr lang="en-US" dirty="0"/>
          </a:p>
          <a:p>
            <a:pPr marL="457200" lvl="1" indent="0">
              <a:buNone/>
            </a:pPr>
            <a:endParaRPr lang="en-US" dirty="0"/>
          </a:p>
          <a:p>
            <a:pPr lvl="1"/>
            <a:r>
              <a:rPr lang="en-US" dirty="0">
                <a:hlinkClick r:id="rId5"/>
              </a:rPr>
              <a:t>Californie</a:t>
            </a:r>
          </a:p>
          <a:p>
            <a:pPr lvl="1"/>
            <a:r>
              <a:rPr lang="en-US" dirty="0">
                <a:hlinkClick r:id="rId5"/>
              </a:rPr>
              <a:t>Colorado </a:t>
            </a:r>
          </a:p>
          <a:p>
            <a:pPr lvl="1"/>
            <a:r>
              <a:rPr lang="en-US" dirty="0">
                <a:hlinkClick r:id="rId5"/>
              </a:rPr>
              <a:t>Texas</a:t>
            </a:r>
          </a:p>
          <a:p>
            <a:pPr lvl="1"/>
            <a:r>
              <a:rPr lang="en-US" dirty="0">
                <a:hlinkClick r:id="rId5"/>
              </a:rPr>
              <a:t>Oklahoma</a:t>
            </a:r>
            <a:endParaRPr lang="en-US" dirty="0"/>
          </a:p>
          <a:p>
            <a:pPr lvl="1"/>
            <a:r>
              <a:rPr lang="en-US" dirty="0">
                <a:hlinkClick r:id="rId6"/>
              </a:rPr>
              <a:t>Virginie</a:t>
            </a:r>
            <a:endParaRPr lang="en-US" dirty="0"/>
          </a:p>
          <a:p>
            <a:pPr marL="457200" lvl="1" indent="0">
              <a:buNone/>
            </a:pPr>
            <a:endParaRPr lang="en-CA" dirty="0"/>
          </a:p>
        </p:txBody>
      </p:sp>
      <p:sp>
        <p:nvSpPr>
          <p:cNvPr id="7" name="Content Placeholder 6">
            <a:extLst>
              <a:ext uri="{FF2B5EF4-FFF2-40B4-BE49-F238E27FC236}">
                <a16:creationId xmlns:a16="http://schemas.microsoft.com/office/drawing/2014/main" id="{91D92369-7338-E6E3-3EB8-841C2C2E8960}"/>
              </a:ext>
            </a:extLst>
          </p:cNvPr>
          <p:cNvSpPr>
            <a:spLocks noGrp="1"/>
          </p:cNvSpPr>
          <p:nvPr>
            <p:ph sz="half" idx="2"/>
          </p:nvPr>
        </p:nvSpPr>
        <p:spPr>
          <a:xfrm>
            <a:off x="3664102" y="2546379"/>
            <a:ext cx="5181600" cy="2743200"/>
          </a:xfrm>
        </p:spPr>
        <p:txBody>
          <a:bodyPr/>
          <a:lstStyle/>
          <a:p>
            <a:pPr lvl="1"/>
            <a:r>
              <a:rPr lang="en-US" dirty="0">
                <a:hlinkClick r:id="rId7"/>
              </a:rPr>
              <a:t>Belgique</a:t>
            </a:r>
            <a:endParaRPr lang="en-US" dirty="0"/>
          </a:p>
          <a:p>
            <a:pPr lvl="1"/>
            <a:r>
              <a:rPr lang="en-US" dirty="0">
                <a:hlinkClick r:id="rId8"/>
              </a:rPr>
              <a:t>France</a:t>
            </a:r>
            <a:endParaRPr lang="en-US" dirty="0">
              <a:hlinkClick r:id="rId9"/>
            </a:endParaRPr>
          </a:p>
          <a:p>
            <a:pPr lvl="1"/>
            <a:r>
              <a:rPr lang="en-US" dirty="0">
                <a:hlinkClick r:id="rId9"/>
              </a:rPr>
              <a:t>Bulgarie</a:t>
            </a:r>
            <a:endParaRPr lang="en-US" dirty="0"/>
          </a:p>
          <a:p>
            <a:pPr lvl="1"/>
            <a:endParaRPr lang="en-US" dirty="0"/>
          </a:p>
          <a:p>
            <a:pPr lvl="1"/>
            <a:r>
              <a:rPr lang="en-US" dirty="0">
                <a:hlinkClick r:id="rId10"/>
              </a:rPr>
              <a:t>Chili</a:t>
            </a:r>
            <a:endParaRPr lang="en-CA" dirty="0"/>
          </a:p>
          <a:p>
            <a:pPr lvl="1"/>
            <a:endParaRPr lang="en-US" dirty="0"/>
          </a:p>
        </p:txBody>
      </p:sp>
      <p:sp>
        <p:nvSpPr>
          <p:cNvPr id="8" name="Right Brace 7">
            <a:extLst>
              <a:ext uri="{FF2B5EF4-FFF2-40B4-BE49-F238E27FC236}">
                <a16:creationId xmlns:a16="http://schemas.microsoft.com/office/drawing/2014/main" id="{C10444B8-A883-AF58-8C59-F61766DFA4B4}"/>
              </a:ext>
            </a:extLst>
          </p:cNvPr>
          <p:cNvSpPr/>
          <p:nvPr/>
        </p:nvSpPr>
        <p:spPr>
          <a:xfrm>
            <a:off x="2320001" y="3795315"/>
            <a:ext cx="223025" cy="149426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CA">
              <a:ln w="76200">
                <a:solidFill>
                  <a:schemeClr val="tx1"/>
                </a:solidFill>
              </a:ln>
            </a:endParaRPr>
          </a:p>
        </p:txBody>
      </p:sp>
      <p:sp>
        <p:nvSpPr>
          <p:cNvPr id="9" name="TextBox 8">
            <a:extLst>
              <a:ext uri="{FF2B5EF4-FFF2-40B4-BE49-F238E27FC236}">
                <a16:creationId xmlns:a16="http://schemas.microsoft.com/office/drawing/2014/main" id="{21A56547-BBB3-C3F0-2F1A-6706EED3EE52}"/>
              </a:ext>
            </a:extLst>
          </p:cNvPr>
          <p:cNvSpPr txBox="1"/>
          <p:nvPr/>
        </p:nvSpPr>
        <p:spPr>
          <a:xfrm>
            <a:off x="2431513" y="4219281"/>
            <a:ext cx="1121076" cy="646331"/>
          </a:xfrm>
          <a:prstGeom prst="rect">
            <a:avLst/>
          </a:prstGeom>
          <a:noFill/>
        </p:spPr>
        <p:txBody>
          <a:bodyPr wrap="none" rtlCol="0">
            <a:spAutoFit/>
          </a:bodyPr>
          <a:lstStyle/>
          <a:p>
            <a:r>
              <a:rPr lang="en-CA" dirty="0"/>
              <a:t>Iatrogène</a:t>
            </a:r>
          </a:p>
          <a:p>
            <a:r>
              <a:rPr lang="en-CA" dirty="0"/>
              <a:t>Grappe</a:t>
            </a:r>
          </a:p>
        </p:txBody>
      </p:sp>
      <p:pic>
        <p:nvPicPr>
          <p:cNvPr id="11" name="Picture 10">
            <a:extLst>
              <a:ext uri="{FF2B5EF4-FFF2-40B4-BE49-F238E27FC236}">
                <a16:creationId xmlns:a16="http://schemas.microsoft.com/office/drawing/2014/main" id="{22D0A8EF-7B66-C7AA-6877-61BBA15A9C36}"/>
              </a:ext>
            </a:extLst>
          </p:cNvPr>
          <p:cNvPicPr>
            <a:picLocks noChangeAspect="1"/>
          </p:cNvPicPr>
          <p:nvPr/>
        </p:nvPicPr>
        <p:blipFill>
          <a:blip r:embed="rId11"/>
          <a:stretch>
            <a:fillRect/>
          </a:stretch>
        </p:blipFill>
        <p:spPr>
          <a:xfrm>
            <a:off x="7259444" y="0"/>
            <a:ext cx="4917317" cy="6831534"/>
          </a:xfrm>
          <a:prstGeom prst="rect">
            <a:avLst/>
          </a:prstGeom>
        </p:spPr>
      </p:pic>
    </p:spTree>
    <p:extLst>
      <p:ext uri="{BB962C8B-B14F-4D97-AF65-F5344CB8AC3E}">
        <p14:creationId xmlns:p14="http://schemas.microsoft.com/office/powerpoint/2010/main" val="319682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5EB86BA-26D7-13EB-AE79-49F686C62E7A}"/>
              </a:ext>
            </a:extLst>
          </p:cNvPr>
          <p:cNvPicPr>
            <a:picLocks noChangeAspect="1"/>
          </p:cNvPicPr>
          <p:nvPr/>
        </p:nvPicPr>
        <p:blipFill>
          <a:blip r:embed="rId2"/>
          <a:stretch>
            <a:fillRect/>
          </a:stretch>
        </p:blipFill>
        <p:spPr>
          <a:xfrm>
            <a:off x="4641462" y="37785"/>
            <a:ext cx="7550538" cy="351173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53F74CEC-C561-2E9D-ADF3-1267A207381E}"/>
              </a:ext>
            </a:extLst>
          </p:cNvPr>
          <p:cNvSpPr>
            <a:spLocks noGrp="1"/>
          </p:cNvSpPr>
          <p:nvPr>
            <p:ph type="title"/>
          </p:nvPr>
        </p:nvSpPr>
        <p:spPr>
          <a:xfrm>
            <a:off x="0" y="912538"/>
            <a:ext cx="10515600" cy="1325563"/>
          </a:xfrm>
        </p:spPr>
        <p:txBody>
          <a:bodyPr/>
          <a:lstStyle/>
          <a:p>
            <a:r>
              <a:rPr lang="en-CA" sz="3600" dirty="0"/>
              <a:t>Cas d'EIE au Canada</a:t>
            </a:r>
            <a:br>
              <a:rPr lang="en-CA" sz="3600" dirty="0"/>
            </a:br>
            <a:r>
              <a:rPr lang="en-CA" sz="2800" b="0" dirty="0"/>
              <a:t>Depuis la dernière réunion</a:t>
            </a:r>
          </a:p>
        </p:txBody>
      </p:sp>
      <p:sp>
        <p:nvSpPr>
          <p:cNvPr id="4" name="Slide Number Placeholder 3">
            <a:extLst>
              <a:ext uri="{FF2B5EF4-FFF2-40B4-BE49-F238E27FC236}">
                <a16:creationId xmlns:a16="http://schemas.microsoft.com/office/drawing/2014/main" id="{45C3B703-0882-0231-55B8-B3D1F0CE7C69}"/>
              </a:ext>
            </a:extLst>
          </p:cNvPr>
          <p:cNvSpPr>
            <a:spLocks noGrp="1"/>
          </p:cNvSpPr>
          <p:nvPr>
            <p:ph type="sldNum" sz="quarter" idx="14"/>
          </p:nvPr>
        </p:nvSpPr>
        <p:spPr/>
        <p:txBody>
          <a:bodyPr/>
          <a:lstStyle/>
          <a:p>
            <a:pPr>
              <a:defRPr/>
            </a:pPr>
            <a:fld id="{A5F12CC5-A507-4028-B3C9-257C8E707382}" type="slidenum">
              <a:rPr lang="en-US" smtClean="0"/>
              <a:t>3</a:t>
            </a:fld>
            <a:endParaRPr lang="en-US"/>
          </a:p>
        </p:txBody>
      </p:sp>
      <p:pic>
        <p:nvPicPr>
          <p:cNvPr id="9" name="Content Placeholder 5">
            <a:extLst>
              <a:ext uri="{FF2B5EF4-FFF2-40B4-BE49-F238E27FC236}">
                <a16:creationId xmlns:a16="http://schemas.microsoft.com/office/drawing/2014/main" id="{295D13D5-7E4C-9D55-ADDE-A61BFC829EC8}"/>
              </a:ext>
            </a:extLst>
          </p:cNvPr>
          <p:cNvPicPr>
            <a:picLocks noChangeAspect="1"/>
          </p:cNvPicPr>
          <p:nvPr/>
        </p:nvPicPr>
        <p:blipFill>
          <a:blip r:embed="rId3"/>
          <a:stretch>
            <a:fillRect/>
          </a:stretch>
        </p:blipFill>
        <p:spPr>
          <a:xfrm>
            <a:off x="0" y="3112854"/>
            <a:ext cx="6255834" cy="3745146"/>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DBD4095E-022C-5D9E-8075-FFA0210F0BE1}"/>
              </a:ext>
            </a:extLst>
          </p:cNvPr>
          <p:cNvSpPr txBox="1"/>
          <p:nvPr/>
        </p:nvSpPr>
        <p:spPr>
          <a:xfrm>
            <a:off x="6506923" y="4015931"/>
            <a:ext cx="5685077" cy="1938992"/>
          </a:xfrm>
          <a:prstGeom prst="rect">
            <a:avLst/>
          </a:prstGeom>
          <a:noFill/>
        </p:spPr>
        <p:txBody>
          <a:bodyPr wrap="square" rtlCol="0">
            <a:spAutoFit/>
          </a:bodyPr>
          <a:lstStyle/>
          <a:p>
            <a:r>
              <a:rPr lang="en-CA" sz="2000" dirty="0"/>
              <a:t>Au cours des deux dernières semaines, on a observé des pics supérieurs de deux écarts-types à la moyenne, mais la tendance ne semble pas trop différente de la normale.</a:t>
            </a:r>
          </a:p>
          <a:p>
            <a:endParaRPr lang="en-CA" sz="2000" dirty="0"/>
          </a:p>
          <a:p>
            <a:r>
              <a:rPr lang="en-CA" sz="2000" b="1" dirty="0"/>
              <a:t>Question : </a:t>
            </a:r>
            <a:r>
              <a:rPr lang="en-CA" sz="2000" dirty="0"/>
              <a:t>le nombre de cas est-il différent de ce qui était prévu au Canada ?</a:t>
            </a:r>
          </a:p>
        </p:txBody>
      </p:sp>
    </p:spTree>
    <p:extLst>
      <p:ext uri="{BB962C8B-B14F-4D97-AF65-F5344CB8AC3E}">
        <p14:creationId xmlns:p14="http://schemas.microsoft.com/office/powerpoint/2010/main" val="175029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D248D7-AD0B-4EB3-AA93-C1305DCB02EC}"/>
              </a:ext>
            </a:extLst>
          </p:cNvPr>
          <p:cNvPicPr>
            <a:picLocks noChangeAspect="1"/>
          </p:cNvPicPr>
          <p:nvPr/>
        </p:nvPicPr>
        <p:blipFill>
          <a:blip r:embed="rId3"/>
          <a:stretch>
            <a:fillRect/>
          </a:stretch>
        </p:blipFill>
        <p:spPr>
          <a:xfrm>
            <a:off x="8465907" y="3921957"/>
            <a:ext cx="3726094" cy="2876511"/>
          </a:xfrm>
          <a:prstGeom prst="rect">
            <a:avLst/>
          </a:prstGeom>
        </p:spPr>
      </p:pic>
      <p:sp>
        <p:nvSpPr>
          <p:cNvPr id="2" name="Title 1">
            <a:extLst>
              <a:ext uri="{FF2B5EF4-FFF2-40B4-BE49-F238E27FC236}">
                <a16:creationId xmlns:a16="http://schemas.microsoft.com/office/drawing/2014/main" id="{51A6D15D-9478-0CC8-7F93-8C16FD0BFD1C}"/>
              </a:ext>
            </a:extLst>
          </p:cNvPr>
          <p:cNvSpPr>
            <a:spLocks noGrp="1"/>
          </p:cNvSpPr>
          <p:nvPr>
            <p:ph type="title"/>
          </p:nvPr>
        </p:nvSpPr>
        <p:spPr>
          <a:xfrm>
            <a:off x="188913" y="488885"/>
            <a:ext cx="6206824" cy="1179844"/>
          </a:xfrm>
        </p:spPr>
        <p:txBody>
          <a:bodyPr/>
          <a:lstStyle/>
          <a:p>
            <a:pPr>
              <a:defRPr/>
            </a:pPr>
            <a:r>
              <a:rPr lang="en-US" sz="3200" dirty="0">
                <a:hlinkClick r:id="rId4"/>
              </a:rPr>
              <a:t>La </a:t>
            </a:r>
            <a:r>
              <a:rPr lang="en-US" sz="3200" dirty="0" err="1">
                <a:hlinkClick r:id="rId4"/>
              </a:rPr>
              <a:t>myiase</a:t>
            </a:r>
            <a:r>
              <a:rPr lang="en-US" sz="3200" dirty="0">
                <a:hlinkClick r:id="rId4"/>
              </a:rPr>
              <a:t> du nouveau monde </a:t>
            </a:r>
            <a:r>
              <a:rPr lang="en-US" sz="3200" dirty="0" err="1">
                <a:hlinkClick r:id="rId4"/>
              </a:rPr>
              <a:t>en</a:t>
            </a:r>
            <a:r>
              <a:rPr lang="en-US" sz="3200" dirty="0">
                <a:hlinkClick r:id="rId4"/>
              </a:rPr>
              <a:t> Amérique centrale et au Mexique</a:t>
            </a:r>
            <a:endParaRPr lang="en-CA" sz="3200" dirty="0"/>
          </a:p>
        </p:txBody>
      </p:sp>
      <p:sp>
        <p:nvSpPr>
          <p:cNvPr id="26628" name="Text Placeholder 2">
            <a:extLst>
              <a:ext uri="{FF2B5EF4-FFF2-40B4-BE49-F238E27FC236}">
                <a16:creationId xmlns:a16="http://schemas.microsoft.com/office/drawing/2014/main" id="{C1D959E4-DDF9-4541-5F6E-56395291A798}"/>
              </a:ext>
            </a:extLst>
          </p:cNvPr>
          <p:cNvSpPr>
            <a:spLocks noGrp="1"/>
          </p:cNvSpPr>
          <p:nvPr>
            <p:ph type="body" sz="quarter" idx="13"/>
          </p:nvPr>
        </p:nvSpPr>
        <p:spPr>
          <a:xfrm>
            <a:off x="188913" y="1866378"/>
            <a:ext cx="6448193" cy="4258849"/>
          </a:xfrm>
        </p:spPr>
        <p:txBody>
          <a:bodyPr/>
          <a:lstStyle/>
          <a:p>
            <a:r>
              <a:rPr lang="en-US" altLang="en-US" dirty="0"/>
              <a:t>La lucilie bouchère continue de se propager vers le nord, au-delà de la zone de lâcher de mouches stériles</a:t>
            </a:r>
          </a:p>
          <a:p>
            <a:r>
              <a:rPr lang="en-US" altLang="en-US" dirty="0"/>
              <a:t>10 juillet : fermeture une nouvelle fois de la frontière entre le Mexique et les États-Unis à</a:t>
            </a:r>
            <a:r>
              <a:rPr lang="en-US" altLang="en-US" baseline="30000" dirty="0"/>
              <a:t>th</a:t>
            </a:r>
            <a:r>
              <a:rPr lang="en-US" altLang="en-US" dirty="0"/>
              <a:t> </a:t>
            </a:r>
          </a:p>
          <a:p>
            <a:r>
              <a:rPr lang="en-US" altLang="en-US" dirty="0"/>
              <a:t>Tous les animaux à sang chaud sont sensibles à ce parasite</a:t>
            </a:r>
          </a:p>
          <a:p>
            <a:r>
              <a:rPr lang="en-US" altLang="en-US" dirty="0"/>
              <a:t>Le parasite ne devrait survivre aux températures hivernales nulle part au Canada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29F54-410F-D04B-557E-5B7C8501F3F8}"/>
              </a:ext>
            </a:extLst>
          </p:cNvPr>
          <p:cNvSpPr>
            <a:spLocks noGrp="1"/>
          </p:cNvSpPr>
          <p:nvPr>
            <p:ph type="title"/>
          </p:nvPr>
        </p:nvSpPr>
        <p:spPr>
          <a:xfrm>
            <a:off x="385763" y="323850"/>
            <a:ext cx="10515600" cy="1325563"/>
          </a:xfrm>
        </p:spPr>
        <p:txBody>
          <a:bodyPr/>
          <a:lstStyle/>
          <a:p>
            <a:pPr>
              <a:defRPr/>
            </a:pPr>
            <a:r>
              <a:rPr lang="en-CA" sz="4000" dirty="0">
                <a:solidFill>
                  <a:srgbClr val="222222"/>
                </a:solidFill>
                <a:latin typeface="-apple-system"/>
                <a:hlinkClick r:id="rId3"/>
              </a:rPr>
              <a:t>La réapparition de la </a:t>
            </a:r>
            <a:r>
              <a:rPr lang="en-CA" sz="4000" dirty="0" err="1">
                <a:solidFill>
                  <a:srgbClr val="222222"/>
                </a:solidFill>
                <a:latin typeface="-apple-system"/>
                <a:hlinkClick r:id="rId3"/>
              </a:rPr>
              <a:t>myiase</a:t>
            </a:r>
            <a:r>
              <a:rPr lang="en-CA" sz="4000" dirty="0">
                <a:solidFill>
                  <a:srgbClr val="222222"/>
                </a:solidFill>
                <a:latin typeface="-apple-system"/>
                <a:hlinkClick r:id="rId3"/>
              </a:rPr>
              <a:t> du Nouveau Monde et sa distribution potentielle en Amérique du Nord</a:t>
            </a:r>
            <a:endParaRPr lang="en-CA" dirty="0"/>
          </a:p>
        </p:txBody>
      </p:sp>
      <p:sp>
        <p:nvSpPr>
          <p:cNvPr id="40963" name="Text Placeholder 2">
            <a:extLst>
              <a:ext uri="{FF2B5EF4-FFF2-40B4-BE49-F238E27FC236}">
                <a16:creationId xmlns:a16="http://schemas.microsoft.com/office/drawing/2014/main" id="{74E54CFB-E406-1FE0-2BF7-03931211EC58}"/>
              </a:ext>
            </a:extLst>
          </p:cNvPr>
          <p:cNvSpPr>
            <a:spLocks noGrp="1"/>
          </p:cNvSpPr>
          <p:nvPr>
            <p:ph type="body" sz="quarter" idx="13"/>
          </p:nvPr>
        </p:nvSpPr>
        <p:spPr>
          <a:xfrm>
            <a:off x="173038" y="1743075"/>
            <a:ext cx="6375400" cy="4014788"/>
          </a:xfrm>
        </p:spPr>
        <p:txBody>
          <a:bodyPr/>
          <a:lstStyle/>
          <a:p>
            <a:r>
              <a:rPr lang="en-CA" altLang="en-US" sz="2400" dirty="0">
                <a:solidFill>
                  <a:srgbClr val="222222"/>
                </a:solidFill>
                <a:latin typeface="-apple-system"/>
              </a:rPr>
              <a:t>Au Mexique, les modèles ont prédit des zones propices dans le sud (où des cas de réapparition ont été enregistrés en 2024-2025) et le long des côtes pacifique et atlantique.</a:t>
            </a:r>
          </a:p>
          <a:p>
            <a:r>
              <a:rPr lang="en-CA" altLang="en-US" sz="2400" dirty="0">
                <a:solidFill>
                  <a:srgbClr val="222222"/>
                </a:solidFill>
                <a:latin typeface="-apple-system"/>
              </a:rPr>
              <a:t>Chiapas, Campeche, Tabasco et Veracruz sont des points critiques de dispersion vers le nord</a:t>
            </a:r>
          </a:p>
          <a:p>
            <a:r>
              <a:rPr lang="en-CA" altLang="en-US" sz="2400" dirty="0">
                <a:solidFill>
                  <a:srgbClr val="222222"/>
                </a:solidFill>
                <a:latin typeface="-apple-system"/>
              </a:rPr>
              <a:t>Aux États-Unis, les zones les plus propices se trouvaient dans le sud-est du pays (Texas et Floride)</a:t>
            </a:r>
          </a:p>
          <a:p>
            <a:r>
              <a:rPr lang="en-CA" altLang="en-US" sz="2400" dirty="0">
                <a:solidFill>
                  <a:srgbClr val="222222"/>
                </a:solidFill>
                <a:latin typeface="-apple-system"/>
              </a:rPr>
              <a:t>Les régions à forte densité de bétail dans les deux pays présentent des conditions climatiques particulièrement propices à ce ravageur. </a:t>
            </a:r>
            <a:endParaRPr lang="en-CA" altLang="en-US" sz="2400" dirty="0"/>
          </a:p>
        </p:txBody>
      </p:sp>
      <p:sp>
        <p:nvSpPr>
          <p:cNvPr id="40964" name="Slide Number Placeholder 3">
            <a:extLst>
              <a:ext uri="{FF2B5EF4-FFF2-40B4-BE49-F238E27FC236}">
                <a16:creationId xmlns:a16="http://schemas.microsoft.com/office/drawing/2014/main" id="{F08B9D75-E7DB-2B70-AC68-69564F639EC9}"/>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3AAC9E2F-525B-4EA3-AF8F-5D82D4C23BF2}" type="slidenum">
              <a:rPr lang="en-US" altLang="en-US" sz="1200" smtClean="0">
                <a:solidFill>
                  <a:srgbClr val="898989"/>
                </a:solidFill>
              </a:rPr>
              <a:t>5</a:t>
            </a:fld>
            <a:endParaRPr lang="en-US" altLang="en-US" sz="1200">
              <a:solidFill>
                <a:srgbClr val="898989"/>
              </a:solidFill>
            </a:endParaRPr>
          </a:p>
        </p:txBody>
      </p:sp>
      <p:pic>
        <p:nvPicPr>
          <p:cNvPr id="40965" name="Picture 5">
            <a:extLst>
              <a:ext uri="{FF2B5EF4-FFF2-40B4-BE49-F238E27FC236}">
                <a16:creationId xmlns:a16="http://schemas.microsoft.com/office/drawing/2014/main" id="{7D70FC46-8A10-96C4-2F8A-702EEC4BF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48438" y="1649413"/>
            <a:ext cx="5270500" cy="50434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2A4C7-8A96-3CAC-B1F8-562B70ABFD6E}"/>
              </a:ext>
            </a:extLst>
          </p:cNvPr>
          <p:cNvSpPr>
            <a:spLocks noGrp="1"/>
          </p:cNvSpPr>
          <p:nvPr>
            <p:ph type="title"/>
          </p:nvPr>
        </p:nvSpPr>
        <p:spPr>
          <a:xfrm>
            <a:off x="0" y="1"/>
            <a:ext cx="10515600" cy="777876"/>
          </a:xfrm>
        </p:spPr>
        <p:txBody>
          <a:bodyPr/>
          <a:lstStyle/>
          <a:p>
            <a:pPr>
              <a:defRPr/>
            </a:pPr>
            <a:r>
              <a:rPr lang="en-US" sz="3200" dirty="0"/>
              <a:t>Tique Longhorn aux États-Unis</a:t>
            </a:r>
            <a:endParaRPr lang="en-CA" sz="3200" dirty="0"/>
          </a:p>
        </p:txBody>
      </p:sp>
      <p:sp>
        <p:nvSpPr>
          <p:cNvPr id="36867" name="Text Placeholder 2">
            <a:extLst>
              <a:ext uri="{FF2B5EF4-FFF2-40B4-BE49-F238E27FC236}">
                <a16:creationId xmlns:a16="http://schemas.microsoft.com/office/drawing/2014/main" id="{BA390CDF-9386-CDAD-E874-CE8A35684570}"/>
              </a:ext>
            </a:extLst>
          </p:cNvPr>
          <p:cNvSpPr>
            <a:spLocks noGrp="1"/>
          </p:cNvSpPr>
          <p:nvPr>
            <p:ph type="body" sz="quarter" idx="13"/>
          </p:nvPr>
        </p:nvSpPr>
        <p:spPr>
          <a:xfrm>
            <a:off x="277812" y="777877"/>
            <a:ext cx="6453187" cy="3676650"/>
          </a:xfrm>
        </p:spPr>
        <p:txBody>
          <a:bodyPr/>
          <a:lstStyle/>
          <a:p>
            <a:r>
              <a:rPr lang="en-CA" altLang="en-US" sz="2200" dirty="0"/>
              <a:t>Les appels de mise à jour de l'USDA ALHT ont été annulés. </a:t>
            </a:r>
          </a:p>
          <a:p>
            <a:r>
              <a:rPr lang="en-CA" altLang="en-US" sz="2200" dirty="0"/>
              <a:t>La carte est obsolète – dernières données datant d'avril 2025 (ne reflète plus la situation actuelle)</a:t>
            </a:r>
          </a:p>
          <a:p>
            <a:r>
              <a:rPr lang="en-CA" altLang="en-US" sz="2200" dirty="0"/>
              <a:t>Environ 59 % des comtés touchés sont établis</a:t>
            </a:r>
          </a:p>
          <a:p>
            <a:r>
              <a:rPr lang="en-CA" altLang="en-US" sz="2200" dirty="0">
                <a:hlinkClick r:id="rId3"/>
              </a:rPr>
              <a:t>Le Michigan </a:t>
            </a:r>
            <a:r>
              <a:rPr lang="en-CA" altLang="en-US" sz="2200" dirty="0"/>
              <a:t>a signalé sa première détection de la tique ALHT dans l'État</a:t>
            </a:r>
          </a:p>
          <a:p>
            <a:pPr lvl="1"/>
            <a:r>
              <a:rPr lang="en-CA" altLang="en-US" sz="2200" dirty="0"/>
              <a:t>Deux nymphes d'ALHT ont été confirmées dans le comté de Berrien le 11 juin 2025</a:t>
            </a:r>
          </a:p>
          <a:p>
            <a:pPr lvl="1"/>
            <a:r>
              <a:rPr lang="en-CA" altLang="en-US" sz="2200" dirty="0"/>
              <a:t>À environ 400 km de la frontière canadienne</a:t>
            </a:r>
          </a:p>
          <a:p>
            <a:r>
              <a:rPr lang="en-CA" altLang="en-US" sz="2200" dirty="0"/>
              <a:t>L'Iowa a confirmé </a:t>
            </a:r>
            <a:r>
              <a:rPr lang="en-CA" altLang="en-US" sz="2200" dirty="0">
                <a:hlinkClick r:id="rId4"/>
              </a:rPr>
              <a:t>deux cas </a:t>
            </a:r>
            <a:r>
              <a:rPr lang="en-CA" altLang="en-US" sz="2200" dirty="0"/>
              <a:t>de </a:t>
            </a:r>
            <a:r>
              <a:rPr lang="en-CA" altLang="en-US" sz="2200" i="1" dirty="0" err="1"/>
              <a:t>Theileria orientalis </a:t>
            </a:r>
            <a:r>
              <a:rPr lang="en-CA" altLang="en-US" sz="2200" dirty="0"/>
              <a:t>Ikeda chez des bovins</a:t>
            </a:r>
          </a:p>
          <a:p>
            <a:pPr lvl="1"/>
            <a:r>
              <a:rPr lang="en-CA" altLang="en-US" sz="2200" dirty="0"/>
              <a:t>Tous deux situés dans le sud-est de l'Iowa (1</a:t>
            </a:r>
            <a:r>
              <a:rPr lang="en-CA" altLang="en-US" sz="2200" baseline="30000" dirty="0"/>
              <a:t>st</a:t>
            </a:r>
            <a:r>
              <a:rPr lang="en-CA" altLang="en-US" sz="2200" dirty="0"/>
              <a:t> dans </a:t>
            </a:r>
            <a:r>
              <a:rPr lang="en-CA" altLang="en-US" sz="2200" dirty="0">
                <a:hlinkClick r:id="rId5"/>
              </a:rPr>
              <a:t>le comté de Van Buren</a:t>
            </a:r>
            <a:r>
              <a:rPr lang="en-CA" altLang="en-US" sz="2200" dirty="0"/>
              <a:t>)</a:t>
            </a:r>
          </a:p>
          <a:p>
            <a:pPr lvl="1"/>
            <a:r>
              <a:rPr lang="en-CA" altLang="en-US" sz="2200" dirty="0"/>
              <a:t>Selon les modèles, la majeure partie de l'Iowa ne constitue pas un habitat propice à la tique, qui affecterait principalement le sud-est de l'État</a:t>
            </a:r>
          </a:p>
        </p:txBody>
      </p:sp>
      <p:sp>
        <p:nvSpPr>
          <p:cNvPr id="36868" name="Rectangle 2">
            <a:extLst>
              <a:ext uri="{FF2B5EF4-FFF2-40B4-BE49-F238E27FC236}">
                <a16:creationId xmlns:a16="http://schemas.microsoft.com/office/drawing/2014/main" id="{91173AA0-3EA4-B80D-BDB2-93E9F7B1213C}"/>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6869" name="TextBox 6">
            <a:extLst>
              <a:ext uri="{FF2B5EF4-FFF2-40B4-BE49-F238E27FC236}">
                <a16:creationId xmlns:a16="http://schemas.microsoft.com/office/drawing/2014/main" id="{A99A603D-E6BC-74D8-8086-D18EC3911320}"/>
              </a:ext>
            </a:extLst>
          </p:cNvPr>
          <p:cNvSpPr txBox="1">
            <a:spLocks noChangeArrowheads="1"/>
          </p:cNvSpPr>
          <p:nvPr/>
        </p:nvSpPr>
        <p:spPr bwMode="auto">
          <a:xfrm>
            <a:off x="7310436" y="4454527"/>
            <a:ext cx="45704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t>Rapport de situation de l'USDA sur </a:t>
            </a:r>
            <a:r>
              <a:rPr lang="en-CA" altLang="en-US" sz="1400" b="1" i="1" dirty="0" err="1"/>
              <a:t>Haemaphysalis </a:t>
            </a:r>
            <a:r>
              <a:rPr lang="en-CA" altLang="en-US" sz="1400" b="1" i="1" dirty="0"/>
              <a:t>longicornis </a:t>
            </a:r>
            <a:r>
              <a:rPr lang="en-CA" altLang="en-US" sz="1400" b="1" dirty="0"/>
              <a:t>(tique </a:t>
            </a:r>
            <a:r>
              <a:rPr lang="en-CA" altLang="en-US" sz="1400" b="1" dirty="0" err="1"/>
              <a:t>à longues cornes</a:t>
            </a:r>
            <a:r>
              <a:rPr lang="en-CA" altLang="en-US" sz="1400" b="1" dirty="0"/>
              <a:t> asiatique) – avril 2025</a:t>
            </a:r>
          </a:p>
        </p:txBody>
      </p:sp>
      <p:sp>
        <p:nvSpPr>
          <p:cNvPr id="36870" name="TextBox 3">
            <a:extLst>
              <a:ext uri="{FF2B5EF4-FFF2-40B4-BE49-F238E27FC236}">
                <a16:creationId xmlns:a16="http://schemas.microsoft.com/office/drawing/2014/main" id="{B55B58B6-EB39-FBAA-249F-AD17B52E41D8}"/>
              </a:ext>
            </a:extLst>
          </p:cNvPr>
          <p:cNvSpPr txBox="1">
            <a:spLocks noChangeArrowheads="1"/>
          </p:cNvSpPr>
          <p:nvPr/>
        </p:nvSpPr>
        <p:spPr bwMode="auto">
          <a:xfrm>
            <a:off x="7850188" y="3784465"/>
            <a:ext cx="4230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800" dirty="0">
                <a:hlinkClick r:id="rId6"/>
              </a:rPr>
              <a:t>https://scwds.shinyapps.</a:t>
            </a:r>
            <a:r>
              <a:rPr lang="en-CA" altLang="en-US" sz="1800" dirty="0"/>
              <a:t>io/haemaphysalis/ </a:t>
            </a:r>
          </a:p>
        </p:txBody>
      </p:sp>
      <p:pic>
        <p:nvPicPr>
          <p:cNvPr id="36871" name="Picture 3">
            <a:extLst>
              <a:ext uri="{FF2B5EF4-FFF2-40B4-BE49-F238E27FC236}">
                <a16:creationId xmlns:a16="http://schemas.microsoft.com/office/drawing/2014/main" id="{7FBAF831-1FF0-08D8-7ED7-94C24F8B59E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10412" y="123554"/>
            <a:ext cx="4970463" cy="43021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68F48-9092-02FF-2209-8DCAB4FE4441}"/>
              </a:ext>
            </a:extLst>
          </p:cNvPr>
          <p:cNvSpPr>
            <a:spLocks noGrp="1"/>
          </p:cNvSpPr>
          <p:nvPr>
            <p:ph type="title"/>
          </p:nvPr>
        </p:nvSpPr>
        <p:spPr>
          <a:xfrm>
            <a:off x="607742" y="64283"/>
            <a:ext cx="10515600" cy="1325563"/>
          </a:xfrm>
        </p:spPr>
        <p:txBody>
          <a:bodyPr/>
          <a:lstStyle/>
          <a:p>
            <a:r>
              <a:rPr lang="en-US" sz="2800" dirty="0">
                <a:hlinkClick r:id="rId2"/>
              </a:rPr>
              <a:t>Les tiques Haemaphysalis longicornis sont incapables de transmettre </a:t>
            </a:r>
            <a:r>
              <a:rPr lang="en-US" sz="2800" dirty="0" err="1">
                <a:hlinkClick r:id="rId2"/>
              </a:rPr>
              <a:t>transstadialement</a:t>
            </a:r>
            <a:r>
              <a:rPr lang="en-US" sz="2800" dirty="0">
                <a:hlinkClick r:id="rId2"/>
              </a:rPr>
              <a:t> </a:t>
            </a:r>
            <a:r>
              <a:rPr lang="en-US" sz="2800" i="1" dirty="0" err="1">
                <a:hlinkClick r:id="rId2"/>
              </a:rPr>
              <a:t>Theileria</a:t>
            </a:r>
            <a:r>
              <a:rPr lang="en-US" sz="2800" i="1" dirty="0">
                <a:hlinkClick r:id="rId2"/>
              </a:rPr>
              <a:t> </a:t>
            </a:r>
            <a:r>
              <a:rPr lang="en-US" sz="2800" i="1" dirty="0" err="1">
                <a:hlinkClick r:id="rId2"/>
              </a:rPr>
              <a:t>haneyi</a:t>
            </a:r>
            <a:r>
              <a:rPr lang="en-US" sz="2800" i="1" dirty="0">
                <a:hlinkClick r:id="rId2"/>
              </a:rPr>
              <a:t> </a:t>
            </a:r>
            <a:r>
              <a:rPr lang="en-US" sz="2800" dirty="0">
                <a:hlinkClick r:id="rId2"/>
              </a:rPr>
              <a:t>aux chevaux – </a:t>
            </a:r>
            <a:br>
              <a:rPr lang="en-US" sz="2800" dirty="0"/>
            </a:br>
            <a:endParaRPr lang="en-CA" sz="2800" dirty="0"/>
          </a:p>
        </p:txBody>
      </p:sp>
      <p:sp>
        <p:nvSpPr>
          <p:cNvPr id="5" name="Content Placeholder 4">
            <a:extLst>
              <a:ext uri="{FF2B5EF4-FFF2-40B4-BE49-F238E27FC236}">
                <a16:creationId xmlns:a16="http://schemas.microsoft.com/office/drawing/2014/main" id="{7BABB7BF-49FA-FBAC-8A5C-2EE37FE8E962}"/>
              </a:ext>
            </a:extLst>
          </p:cNvPr>
          <p:cNvSpPr>
            <a:spLocks noGrp="1"/>
          </p:cNvSpPr>
          <p:nvPr>
            <p:ph sz="half" idx="1"/>
          </p:nvPr>
        </p:nvSpPr>
        <p:spPr>
          <a:xfrm>
            <a:off x="269488" y="1482279"/>
            <a:ext cx="5596054" cy="4781637"/>
          </a:xfrm>
        </p:spPr>
        <p:txBody>
          <a:bodyPr/>
          <a:lstStyle/>
          <a:p>
            <a:r>
              <a:rPr lang="en-CA" sz="2400" dirty="0"/>
              <a:t>Larves et nymphes </a:t>
            </a:r>
            <a:r>
              <a:rPr lang="en-CA" sz="2400" i="1" dirty="0"/>
              <a:t>de H longicornis </a:t>
            </a:r>
            <a:r>
              <a:rPr lang="en-CA" sz="2400" dirty="0"/>
              <a:t>nourries sur un cheval splénectomisés infectés de manière chronique</a:t>
            </a:r>
          </a:p>
          <a:p>
            <a:r>
              <a:rPr lang="en-CA" sz="2400" dirty="0"/>
              <a:t>Autorisées à se métamorphoser pour passer au </a:t>
            </a:r>
            <a:r>
              <a:rPr lang="en-CA" sz="2400" dirty="0" err="1"/>
              <a:t>stade</a:t>
            </a:r>
            <a:r>
              <a:rPr lang="en-CA" sz="2400" dirty="0"/>
              <a:t> suivant </a:t>
            </a:r>
            <a:r>
              <a:rPr lang="en-CA" sz="2400" dirty="0" err="1"/>
              <a:t>de leur cycle de vie </a:t>
            </a:r>
            <a:r>
              <a:rPr lang="en-CA" sz="2400" dirty="0"/>
              <a:t>et exposées à des chevaux naïfs</a:t>
            </a:r>
          </a:p>
          <a:p>
            <a:r>
              <a:rPr lang="en-CA" sz="2400" dirty="0"/>
              <a:t>Aucune infection n'a été transmise aux chevaux naïfs</a:t>
            </a:r>
          </a:p>
          <a:p>
            <a:r>
              <a:rPr lang="en-CA" sz="2400" dirty="0"/>
              <a:t>Le contrôle positif avec du sang infecté a été infecté par </a:t>
            </a:r>
            <a:r>
              <a:rPr lang="en-CA" sz="2400" i="1" dirty="0"/>
              <a:t>T. </a:t>
            </a:r>
            <a:r>
              <a:rPr lang="en-CA" sz="2400" i="1" dirty="0" err="1"/>
              <a:t>haneyi</a:t>
            </a:r>
            <a:endParaRPr lang="en-CA" sz="2400" i="1" dirty="0"/>
          </a:p>
          <a:p>
            <a:r>
              <a:rPr lang="en-CA" sz="2400" dirty="0"/>
              <a:t>Ne nous renseigne pas sur la capacité de H. longicornis à transmettre </a:t>
            </a:r>
            <a:r>
              <a:rPr lang="en-CA" sz="2400" i="1" dirty="0"/>
              <a:t>T. equi </a:t>
            </a:r>
            <a:r>
              <a:rPr lang="en-CA" sz="2400" dirty="0"/>
              <a:t>ou </a:t>
            </a:r>
            <a:r>
              <a:rPr lang="en-CA" sz="2400" i="1" dirty="0"/>
              <a:t>B. </a:t>
            </a:r>
            <a:r>
              <a:rPr lang="en-CA" sz="2400" i="1" dirty="0" err="1"/>
              <a:t>caballi </a:t>
            </a:r>
            <a:r>
              <a:rPr lang="en-CA" sz="2400" dirty="0"/>
              <a:t>(piroplasmose équine)</a:t>
            </a:r>
          </a:p>
          <a:p>
            <a:endParaRPr lang="en-CA" sz="2400" dirty="0"/>
          </a:p>
        </p:txBody>
      </p:sp>
      <p:sp>
        <p:nvSpPr>
          <p:cNvPr id="4" name="Slide Number Placeholder 3">
            <a:extLst>
              <a:ext uri="{FF2B5EF4-FFF2-40B4-BE49-F238E27FC236}">
                <a16:creationId xmlns:a16="http://schemas.microsoft.com/office/drawing/2014/main" id="{FFE462FC-3654-97D5-4FA3-B664C1B3011E}"/>
              </a:ext>
            </a:extLst>
          </p:cNvPr>
          <p:cNvSpPr>
            <a:spLocks noGrp="1"/>
          </p:cNvSpPr>
          <p:nvPr>
            <p:ph type="sldNum" sz="quarter" idx="10"/>
          </p:nvPr>
        </p:nvSpPr>
        <p:spPr/>
        <p:txBody>
          <a:bodyPr/>
          <a:lstStyle/>
          <a:p>
            <a:pPr>
              <a:defRPr/>
            </a:pPr>
            <a:fld id="{A5F12CC5-A507-4028-B3C9-257C8E707382}" type="slidenum">
              <a:rPr lang="en-US" smtClean="0"/>
              <a:t>7</a:t>
            </a:fld>
            <a:endParaRPr lang="en-US"/>
          </a:p>
        </p:txBody>
      </p:sp>
      <p:pic>
        <p:nvPicPr>
          <p:cNvPr id="9" name="Content Placeholder 8">
            <a:extLst>
              <a:ext uri="{FF2B5EF4-FFF2-40B4-BE49-F238E27FC236}">
                <a16:creationId xmlns:a16="http://schemas.microsoft.com/office/drawing/2014/main" id="{A1473B79-4300-0AC6-EB9A-47B2396694A7}"/>
              </a:ext>
            </a:extLst>
          </p:cNvPr>
          <p:cNvPicPr>
            <a:picLocks noGrp="1" noChangeAspect="1"/>
          </p:cNvPicPr>
          <p:nvPr>
            <p:ph sz="half" idx="2"/>
          </p:nvPr>
        </p:nvPicPr>
        <p:blipFill>
          <a:blip r:embed="rId3"/>
          <a:stretch>
            <a:fillRect/>
          </a:stretch>
        </p:blipFill>
        <p:spPr>
          <a:xfrm>
            <a:off x="6189856" y="1920559"/>
            <a:ext cx="4841488" cy="3804963"/>
          </a:xfrm>
          <a:prstGeom prst="rect">
            <a:avLst/>
          </a:prstGeom>
        </p:spPr>
      </p:pic>
    </p:spTree>
    <p:extLst>
      <p:ext uri="{BB962C8B-B14F-4D97-AF65-F5344CB8AC3E}">
        <p14:creationId xmlns:p14="http://schemas.microsoft.com/office/powerpoint/2010/main" val="1985543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910FB-116D-C0CE-9763-9F905EACCA2D}"/>
              </a:ext>
            </a:extLst>
          </p:cNvPr>
          <p:cNvSpPr>
            <a:spLocks noGrp="1"/>
          </p:cNvSpPr>
          <p:nvPr>
            <p:ph type="title"/>
          </p:nvPr>
        </p:nvSpPr>
        <p:spPr>
          <a:xfrm>
            <a:off x="533401" y="221791"/>
            <a:ext cx="10515600" cy="791370"/>
          </a:xfrm>
        </p:spPr>
        <p:txBody>
          <a:bodyPr/>
          <a:lstStyle/>
          <a:p>
            <a:r>
              <a:rPr lang="en-CA" sz="4000" dirty="0"/>
              <a:t>Tendance du risque lié au virus du Nil occidental</a:t>
            </a:r>
          </a:p>
        </p:txBody>
      </p:sp>
      <p:sp>
        <p:nvSpPr>
          <p:cNvPr id="4" name="Slide Number Placeholder 3">
            <a:extLst>
              <a:ext uri="{FF2B5EF4-FFF2-40B4-BE49-F238E27FC236}">
                <a16:creationId xmlns:a16="http://schemas.microsoft.com/office/drawing/2014/main" id="{A9CBC17E-3F58-7638-DEFE-A463B089EC36}"/>
              </a:ext>
            </a:extLst>
          </p:cNvPr>
          <p:cNvSpPr>
            <a:spLocks noGrp="1"/>
          </p:cNvSpPr>
          <p:nvPr>
            <p:ph type="sldNum" sz="quarter" idx="14"/>
          </p:nvPr>
        </p:nvSpPr>
        <p:spPr/>
        <p:txBody>
          <a:bodyPr/>
          <a:lstStyle/>
          <a:p>
            <a:pPr>
              <a:defRPr/>
            </a:pPr>
            <a:fld id="{A5F12CC5-A507-4028-B3C9-257C8E707382}" type="slidenum">
              <a:rPr lang="en-US" smtClean="0"/>
              <a:t>8</a:t>
            </a:fld>
            <a:endParaRPr lang="en-US"/>
          </a:p>
        </p:txBody>
      </p:sp>
      <p:sp>
        <p:nvSpPr>
          <p:cNvPr id="5" name="TextBox 4">
            <a:extLst>
              <a:ext uri="{FF2B5EF4-FFF2-40B4-BE49-F238E27FC236}">
                <a16:creationId xmlns:a16="http://schemas.microsoft.com/office/drawing/2014/main" id="{07512F61-3671-1295-1D06-88B93495A745}"/>
              </a:ext>
            </a:extLst>
          </p:cNvPr>
          <p:cNvSpPr txBox="1"/>
          <p:nvPr/>
        </p:nvSpPr>
        <p:spPr>
          <a:xfrm>
            <a:off x="281290" y="1913715"/>
            <a:ext cx="5298183" cy="3600986"/>
          </a:xfrm>
          <a:prstGeom prst="rect">
            <a:avLst/>
          </a:prstGeom>
          <a:noFill/>
        </p:spPr>
        <p:txBody>
          <a:bodyPr wrap="square">
            <a:spAutoFit/>
          </a:bodyPr>
          <a:lstStyle/>
          <a:p>
            <a:r>
              <a:rPr lang="en-US" sz="2400" dirty="0"/>
              <a:t>40 - Différents rapports depuis la dernière réunion</a:t>
            </a:r>
            <a:endParaRPr lang="en-US" sz="2400" dirty="0">
              <a:hlinkClick r:id="rId3"/>
            </a:endParaRPr>
          </a:p>
          <a:p>
            <a:r>
              <a:rPr lang="en-US" sz="2400" dirty="0"/>
              <a:t>Amérique du Nord - 31</a:t>
            </a:r>
          </a:p>
          <a:p>
            <a:r>
              <a:rPr lang="en-US" sz="2400" dirty="0"/>
              <a:t>Europe – 9</a:t>
            </a:r>
          </a:p>
          <a:p>
            <a:endParaRPr lang="en-US" sz="2400" dirty="0"/>
          </a:p>
          <a:p>
            <a:r>
              <a:rPr lang="en-US" sz="2400" dirty="0"/>
              <a:t>Canada :</a:t>
            </a:r>
          </a:p>
          <a:p>
            <a:r>
              <a:rPr lang="en-US" sz="2400" dirty="0"/>
              <a:t>Santé publique Grey Bruce - </a:t>
            </a:r>
            <a:r>
              <a:rPr lang="en-US" sz="2400" dirty="0">
                <a:hlinkClick r:id="rId4"/>
              </a:rPr>
              <a:t>oiseaux</a:t>
            </a:r>
            <a:endParaRPr lang="en-US" sz="2400" dirty="0"/>
          </a:p>
          <a:p>
            <a:r>
              <a:rPr lang="en-US" sz="2400" dirty="0"/>
              <a:t>Wellington-Dufferin-Guelph - </a:t>
            </a:r>
            <a:r>
              <a:rPr lang="en-US" sz="2400" dirty="0">
                <a:hlinkClick r:id="rId5"/>
              </a:rPr>
              <a:t>oiseaux</a:t>
            </a:r>
            <a:endParaRPr lang="en-US" sz="2400" dirty="0"/>
          </a:p>
          <a:p>
            <a:endParaRPr lang="en-US" sz="2400" dirty="0">
              <a:hlinkClick r:id="rId3"/>
            </a:endParaRPr>
          </a:p>
          <a:p>
            <a:endParaRPr lang="en-US" dirty="0"/>
          </a:p>
          <a:p>
            <a:endParaRPr lang="en-US" dirty="0"/>
          </a:p>
        </p:txBody>
      </p:sp>
      <p:pic>
        <p:nvPicPr>
          <p:cNvPr id="8" name="Picture 7">
            <a:extLst>
              <a:ext uri="{FF2B5EF4-FFF2-40B4-BE49-F238E27FC236}">
                <a16:creationId xmlns:a16="http://schemas.microsoft.com/office/drawing/2014/main" id="{E6E1B735-953C-E613-DADB-3846B506156C}"/>
              </a:ext>
            </a:extLst>
          </p:cNvPr>
          <p:cNvPicPr>
            <a:picLocks noChangeAspect="1"/>
          </p:cNvPicPr>
          <p:nvPr/>
        </p:nvPicPr>
        <p:blipFill>
          <a:blip r:embed="rId6"/>
          <a:stretch>
            <a:fillRect/>
          </a:stretch>
        </p:blipFill>
        <p:spPr>
          <a:xfrm>
            <a:off x="5225143" y="2642850"/>
            <a:ext cx="6962502" cy="3742668"/>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D4EFA19-7C4F-100B-FF03-413E6C8F8F92}"/>
              </a:ext>
            </a:extLst>
          </p:cNvPr>
          <p:cNvSpPr txBox="1"/>
          <p:nvPr/>
        </p:nvSpPr>
        <p:spPr>
          <a:xfrm>
            <a:off x="6093823" y="1137119"/>
            <a:ext cx="5473337" cy="1200329"/>
          </a:xfrm>
          <a:prstGeom prst="rect">
            <a:avLst/>
          </a:prstGeom>
          <a:noFill/>
        </p:spPr>
        <p:txBody>
          <a:bodyPr wrap="square">
            <a:spAutoFit/>
          </a:bodyPr>
          <a:lstStyle/>
          <a:p>
            <a:r>
              <a:rPr lang="en-US" dirty="0">
                <a:hlinkClick r:id="rId7"/>
              </a:rPr>
              <a:t>Surveillance des infections par le virus du Nil occidental chez l'homme et l'animal en Europe, rapport mensuel | EFSA</a:t>
            </a:r>
            <a:endParaRPr lang="en-US" dirty="0"/>
          </a:p>
          <a:p>
            <a:pPr marL="285750" indent="-285750">
              <a:buFont typeface="Arial" panose="020B0604020202020204" pitchFamily="34" charset="0"/>
              <a:buChar char="•"/>
            </a:pPr>
            <a:r>
              <a:rPr lang="en-US" dirty="0"/>
              <a:t>Nombre de cas légèrement inférieur à la moyenne en Europe jusqu'à présent en 2025</a:t>
            </a:r>
            <a:endParaRPr lang="en-CA" dirty="0"/>
          </a:p>
        </p:txBody>
      </p:sp>
    </p:spTree>
    <p:extLst>
      <p:ext uri="{BB962C8B-B14F-4D97-AF65-F5344CB8AC3E}">
        <p14:creationId xmlns:p14="http://schemas.microsoft.com/office/powerpoint/2010/main" val="3121590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8878-EA4C-020B-A909-FB2AD3030CB6}"/>
              </a:ext>
            </a:extLst>
          </p:cNvPr>
          <p:cNvSpPr>
            <a:spLocks noGrp="1"/>
          </p:cNvSpPr>
          <p:nvPr>
            <p:ph type="title"/>
          </p:nvPr>
        </p:nvSpPr>
        <p:spPr>
          <a:xfrm>
            <a:off x="313554" y="45220"/>
            <a:ext cx="4869634" cy="951729"/>
          </a:xfrm>
        </p:spPr>
        <p:txBody>
          <a:bodyPr/>
          <a:lstStyle/>
          <a:p>
            <a:r>
              <a:rPr lang="en-CA" dirty="0"/>
              <a:t>Encéphalite équine de l'Est</a:t>
            </a:r>
          </a:p>
        </p:txBody>
      </p:sp>
      <p:sp>
        <p:nvSpPr>
          <p:cNvPr id="6" name="Content Placeholder 5">
            <a:extLst>
              <a:ext uri="{FF2B5EF4-FFF2-40B4-BE49-F238E27FC236}">
                <a16:creationId xmlns:a16="http://schemas.microsoft.com/office/drawing/2014/main" id="{00752662-E3A8-01A4-89DE-AEEC42AEA9FF}"/>
              </a:ext>
            </a:extLst>
          </p:cNvPr>
          <p:cNvSpPr>
            <a:spLocks noGrp="1"/>
          </p:cNvSpPr>
          <p:nvPr>
            <p:ph idx="1"/>
          </p:nvPr>
        </p:nvSpPr>
        <p:spPr/>
        <p:txBody>
          <a:bodyPr/>
          <a:lstStyle/>
          <a:p>
            <a:pPr lvl="1"/>
            <a:endParaRPr lang="en-CA" dirty="0"/>
          </a:p>
          <a:p>
            <a:pPr lvl="1"/>
            <a:endParaRPr lang="en-CA" dirty="0"/>
          </a:p>
          <a:p>
            <a:endParaRPr lang="en-CA" dirty="0"/>
          </a:p>
        </p:txBody>
      </p:sp>
      <p:sp>
        <p:nvSpPr>
          <p:cNvPr id="11" name="Text Placeholder 10">
            <a:extLst>
              <a:ext uri="{FF2B5EF4-FFF2-40B4-BE49-F238E27FC236}">
                <a16:creationId xmlns:a16="http://schemas.microsoft.com/office/drawing/2014/main" id="{48933863-367B-A9E2-19CF-C56A9A614DE6}"/>
              </a:ext>
            </a:extLst>
          </p:cNvPr>
          <p:cNvSpPr>
            <a:spLocks noGrp="1"/>
          </p:cNvSpPr>
          <p:nvPr>
            <p:ph type="body" sz="half" idx="2"/>
          </p:nvPr>
        </p:nvSpPr>
        <p:spPr>
          <a:xfrm>
            <a:off x="526279" y="2201092"/>
            <a:ext cx="3506789" cy="3811588"/>
          </a:xfrm>
        </p:spPr>
        <p:txBody>
          <a:bodyPr/>
          <a:lstStyle/>
          <a:p>
            <a:pPr marL="342900" indent="-342900">
              <a:buFont typeface="Arial" panose="020B0604020202020204" pitchFamily="34" charset="0"/>
              <a:buChar char="•"/>
            </a:pPr>
            <a:r>
              <a:rPr lang="en-CA" sz="2400" dirty="0">
                <a:hlinkClick r:id="rId2"/>
              </a:rPr>
              <a:t>Chevaux </a:t>
            </a:r>
            <a:r>
              <a:rPr lang="en-CA" sz="2400" dirty="0"/>
              <a:t>et </a:t>
            </a:r>
            <a:r>
              <a:rPr lang="en-CA" sz="2400" dirty="0">
                <a:hlinkClick r:id="rId3"/>
              </a:rPr>
              <a:t>ânes </a:t>
            </a:r>
            <a:r>
              <a:rPr lang="en-CA" sz="2400" dirty="0"/>
              <a:t>de Floride</a:t>
            </a:r>
          </a:p>
          <a:p>
            <a:pPr marL="342900" indent="-342900">
              <a:buFont typeface="Arial" panose="020B0604020202020204" pitchFamily="34" charset="0"/>
              <a:buChar char="•"/>
            </a:pPr>
            <a:r>
              <a:rPr lang="en-CA" sz="2400" dirty="0">
                <a:hlinkClick r:id="rId4"/>
              </a:rPr>
              <a:t>Cheval</a:t>
            </a:r>
            <a:r>
              <a:rPr lang="en-CA" sz="2400" dirty="0"/>
              <a:t> de Géorgie</a:t>
            </a:r>
          </a:p>
          <a:p>
            <a:pPr marL="342900" indent="-342900">
              <a:buFont typeface="Arial" panose="020B0604020202020204" pitchFamily="34" charset="0"/>
              <a:buChar char="•"/>
            </a:pPr>
            <a:r>
              <a:rPr lang="en-CA" sz="2400" dirty="0">
                <a:hlinkClick r:id="rId5"/>
              </a:rPr>
              <a:t>Cheval</a:t>
            </a:r>
            <a:r>
              <a:rPr lang="en-CA" sz="2400" dirty="0"/>
              <a:t> de Louisiane</a:t>
            </a:r>
          </a:p>
          <a:p>
            <a:endParaRPr lang="en-CA" sz="2400" dirty="0"/>
          </a:p>
          <a:p>
            <a:r>
              <a:rPr lang="en-CA" sz="2400" dirty="0"/>
              <a:t>Aucune différence notée à ce jour par rapport à la tendance attendue</a:t>
            </a:r>
          </a:p>
        </p:txBody>
      </p:sp>
      <p:sp>
        <p:nvSpPr>
          <p:cNvPr id="4" name="Slide Number Placeholder 3">
            <a:extLst>
              <a:ext uri="{FF2B5EF4-FFF2-40B4-BE49-F238E27FC236}">
                <a16:creationId xmlns:a16="http://schemas.microsoft.com/office/drawing/2014/main" id="{77FCEE3E-0CB2-B913-18B0-E89E214A6570}"/>
              </a:ext>
            </a:extLst>
          </p:cNvPr>
          <p:cNvSpPr>
            <a:spLocks noGrp="1"/>
          </p:cNvSpPr>
          <p:nvPr>
            <p:ph type="sldNum" sz="quarter" idx="10"/>
          </p:nvPr>
        </p:nvSpPr>
        <p:spPr/>
        <p:txBody>
          <a:bodyPr/>
          <a:lstStyle/>
          <a:p>
            <a:pPr>
              <a:defRPr/>
            </a:pPr>
            <a:fld id="{A5F12CC5-A507-4028-B3C9-257C8E707382}" type="slidenum">
              <a:rPr lang="en-US" smtClean="0"/>
              <a:t>9</a:t>
            </a:fld>
            <a:endParaRPr lang="en-US"/>
          </a:p>
        </p:txBody>
      </p:sp>
      <p:pic>
        <p:nvPicPr>
          <p:cNvPr id="9" name="Content Placeholder 8">
            <a:extLst>
              <a:ext uri="{FF2B5EF4-FFF2-40B4-BE49-F238E27FC236}">
                <a16:creationId xmlns:a16="http://schemas.microsoft.com/office/drawing/2014/main" id="{64E1F24D-FA87-E7D5-A24D-BBB5B3E86E8D}"/>
              </a:ext>
            </a:extLst>
          </p:cNvPr>
          <p:cNvPicPr>
            <a:picLocks noGrp="1" noChangeAspect="1"/>
          </p:cNvPicPr>
          <p:nvPr>
            <p:ph sz="quarter" idx="4294967295"/>
          </p:nvPr>
        </p:nvPicPr>
        <p:blipFill>
          <a:blip r:embed="rId6"/>
          <a:stretch>
            <a:fillRect/>
          </a:stretch>
        </p:blipFill>
        <p:spPr>
          <a:xfrm>
            <a:off x="4273165" y="1364604"/>
            <a:ext cx="7605281" cy="41192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342381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A6EFD1-56EE-4517-8DD9-997128B2B46E}">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4F5330E1-2E8A-4F19-98F6-248469813AB7}">
  <ds:schemaRefs>
    <ds:schemaRef ds:uri="http://schemas.microsoft.com/sharepoint/v3/contenttype/forms"/>
  </ds:schemaRefs>
</ds:datastoreItem>
</file>

<file path=customXml/itemProps3.xml><?xml version="1.0" encoding="utf-8"?>
<ds:datastoreItem xmlns:ds="http://schemas.openxmlformats.org/officeDocument/2006/customXml" ds:itemID="{AACBBFD2-CC05-4A85-B974-BCF1336E73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23978</TotalTime>
  <Words>1465</Words>
  <Application>Microsoft Office PowerPoint</Application>
  <PresentationFormat>Widescreen</PresentationFormat>
  <Paragraphs>123</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2_Office Theme</vt:lpstr>
      <vt:lpstr>Communauté des maladies émergentes et zoonotiques Identifier les risques émergents grâce à l'intelligence collective</vt:lpstr>
      <vt:lpstr>Anémie infectieuse équine</vt:lpstr>
      <vt:lpstr>Cas d'EIE au Canada Depuis la dernière réunion</vt:lpstr>
      <vt:lpstr>La myiase du nouveau monde en Amérique centrale et au Mexique</vt:lpstr>
      <vt:lpstr>La réapparition de la myiase du Nouveau Monde et sa distribution potentielle en Amérique du Nord</vt:lpstr>
      <vt:lpstr>Tique Longhorn aux États-Unis</vt:lpstr>
      <vt:lpstr>Les tiques Haemaphysalis longicornis sont incapables de transmettre transstadialement Theileria haneyi aux chevaux –  </vt:lpstr>
      <vt:lpstr>Tendance du risque lié au virus du Nil occidental</vt:lpstr>
      <vt:lpstr>Encéphalite équine de l'Est</vt:lpstr>
      <vt:lpstr>La fièvre de la vallée aux États-Unis (chez l'homme)</vt:lpstr>
      <vt:lpstr>La fièvre de la vallée chez les chevaux</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docId:54771FF76B35FF420DDC611AE164C2CD</cp:keywords>
  <cp:lastModifiedBy>Osborn, Andrea (CFIA/ACIA)</cp:lastModifiedBy>
  <cp:revision>567</cp:revision>
  <dcterms:created xsi:type="dcterms:W3CDTF">2020-02-07T23:34:08Z</dcterms:created>
  <dcterms:modified xsi:type="dcterms:W3CDTF">2025-08-01T16:33:19Z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