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sldIdLst>
    <p:sldId id="256" r:id="rId5"/>
    <p:sldId id="432" r:id="rId6"/>
    <p:sldId id="389" r:id="rId7"/>
    <p:sldId id="411" r:id="rId8"/>
    <p:sldId id="265" r:id="rId9"/>
    <p:sldId id="377" r:id="rId10"/>
    <p:sldId id="368" r:id="rId11"/>
    <p:sldId id="380" r:id="rId12"/>
    <p:sldId id="379" r:id="rId13"/>
    <p:sldId id="407" r:id="rId14"/>
    <p:sldId id="429" r:id="rId15"/>
    <p:sldId id="418" r:id="rId16"/>
    <p:sldId id="428" r:id="rId17"/>
    <p:sldId id="435" r:id="rId18"/>
    <p:sldId id="415" r:id="rId19"/>
    <p:sldId id="433" r:id="rId20"/>
    <p:sldId id="434"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5E0F24-C96F-CE08-353E-8C4DECB7F50C}" v="14" dt="2025-08-01T16:32:12.0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88" autoAdjust="0"/>
    <p:restoredTop sz="89750" autoAdjust="0"/>
  </p:normalViewPr>
  <p:slideViewPr>
    <p:cSldViewPr snapToGrid="0">
      <p:cViewPr varScale="1">
        <p:scale>
          <a:sx n="67" d="100"/>
          <a:sy n="67" d="100"/>
        </p:scale>
        <p:origin x="56" y="1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born, Andrea (CFIA/ACIA)" userId="016df1cd-5d71-41bc-8fec-8f09298258d4" providerId="ADAL" clId="{3140560D-4D30-4008-9DAA-E964C7A6014D}"/>
    <pc:docChg chg="modSld">
      <pc:chgData name="Osborn, Andrea (CFIA/ACIA)" userId="016df1cd-5d71-41bc-8fec-8f09298258d4" providerId="ADAL" clId="{3140560D-4D30-4008-9DAA-E964C7A6014D}" dt="2025-07-24T21:41:35.654" v="112" actId="255"/>
      <pc:docMkLst>
        <pc:docMk/>
      </pc:docMkLst>
      <pc:sldChg chg="modSp mod">
        <pc:chgData name="Osborn, Andrea (CFIA/ACIA)" userId="016df1cd-5d71-41bc-8fec-8f09298258d4" providerId="ADAL" clId="{3140560D-4D30-4008-9DAA-E964C7A6014D}" dt="2025-07-24T21:39:56.957" v="75" actId="20577"/>
        <pc:sldMkLst>
          <pc:docMk/>
          <pc:sldMk cId="2862453356" sldId="256"/>
        </pc:sldMkLst>
        <pc:spChg chg="mod">
          <ac:chgData name="Osborn, Andrea (CFIA/ACIA)" userId="016df1cd-5d71-41bc-8fec-8f09298258d4" providerId="ADAL" clId="{3140560D-4D30-4008-9DAA-E964C7A6014D}" dt="2025-07-24T21:39:29.545" v="10" actId="20577"/>
          <ac:spMkLst>
            <pc:docMk/>
            <pc:sldMk cId="2862453356" sldId="256"/>
            <ac:spMk id="9" creationId="{00000000-0000-0000-0000-000000000000}"/>
          </ac:spMkLst>
        </pc:spChg>
        <pc:spChg chg="mod">
          <ac:chgData name="Osborn, Andrea (CFIA/ACIA)" userId="016df1cd-5d71-41bc-8fec-8f09298258d4" providerId="ADAL" clId="{3140560D-4D30-4008-9DAA-E964C7A6014D}" dt="2025-07-24T21:39:56.957" v="75" actId="20577"/>
          <ac:spMkLst>
            <pc:docMk/>
            <pc:sldMk cId="2862453356" sldId="256"/>
            <ac:spMk id="14339" creationId="{00000000-0000-0000-0000-000000000000}"/>
          </ac:spMkLst>
        </pc:spChg>
      </pc:sldChg>
      <pc:sldChg chg="modSp">
        <pc:chgData name="Osborn, Andrea (CFIA/ACIA)" userId="016df1cd-5d71-41bc-8fec-8f09298258d4" providerId="ADAL" clId="{3140560D-4D30-4008-9DAA-E964C7A6014D}" dt="2025-07-24T21:40:18.546" v="79" actId="27636"/>
        <pc:sldMkLst>
          <pc:docMk/>
          <pc:sldMk cId="155822488" sldId="389"/>
        </pc:sldMkLst>
        <pc:spChg chg="mod">
          <ac:chgData name="Osborn, Andrea (CFIA/ACIA)" userId="016df1cd-5d71-41bc-8fec-8f09298258d4" providerId="ADAL" clId="{3140560D-4D30-4008-9DAA-E964C7A6014D}" dt="2025-07-24T21:40:18.546" v="79" actId="27636"/>
          <ac:spMkLst>
            <pc:docMk/>
            <pc:sldMk cId="155822488" sldId="389"/>
            <ac:spMk id="4" creationId="{00000000-0000-0000-0000-000000000000}"/>
          </ac:spMkLst>
        </pc:spChg>
      </pc:sldChg>
      <pc:sldChg chg="modSp">
        <pc:chgData name="Osborn, Andrea (CFIA/ACIA)" userId="016df1cd-5d71-41bc-8fec-8f09298258d4" providerId="ADAL" clId="{3140560D-4D30-4008-9DAA-E964C7A6014D}" dt="2025-07-24T21:40:27.419" v="80" actId="255"/>
        <pc:sldMkLst>
          <pc:docMk/>
          <pc:sldMk cId="3519291582" sldId="411"/>
        </pc:sldMkLst>
        <pc:spChg chg="mod">
          <ac:chgData name="Osborn, Andrea (CFIA/ACIA)" userId="016df1cd-5d71-41bc-8fec-8f09298258d4" providerId="ADAL" clId="{3140560D-4D30-4008-9DAA-E964C7A6014D}" dt="2025-07-24T21:40:27.419" v="80" actId="255"/>
          <ac:spMkLst>
            <pc:docMk/>
            <pc:sldMk cId="3519291582" sldId="411"/>
            <ac:spMk id="2" creationId="{288961F2-677C-C319-831B-0DD9E572FF09}"/>
          </ac:spMkLst>
        </pc:spChg>
      </pc:sldChg>
      <pc:sldChg chg="modSp mod">
        <pc:chgData name="Osborn, Andrea (CFIA/ACIA)" userId="016df1cd-5d71-41bc-8fec-8f09298258d4" providerId="ADAL" clId="{3140560D-4D30-4008-9DAA-E964C7A6014D}" dt="2025-07-24T21:41:21.004" v="110" actId="6549"/>
        <pc:sldMkLst>
          <pc:docMk/>
          <pc:sldMk cId="2222149877" sldId="415"/>
        </pc:sldMkLst>
        <pc:spChg chg="mod">
          <ac:chgData name="Osborn, Andrea (CFIA/ACIA)" userId="016df1cd-5d71-41bc-8fec-8f09298258d4" providerId="ADAL" clId="{3140560D-4D30-4008-9DAA-E964C7A6014D}" dt="2025-07-24T21:41:21.004" v="110" actId="6549"/>
          <ac:spMkLst>
            <pc:docMk/>
            <pc:sldMk cId="2222149877" sldId="415"/>
            <ac:spMk id="5" creationId="{112CD206-9185-7B39-8E47-BDA4CED907F2}"/>
          </ac:spMkLst>
        </pc:spChg>
      </pc:sldChg>
      <pc:sldChg chg="modSp">
        <pc:chgData name="Osborn, Andrea (CFIA/ACIA)" userId="016df1cd-5d71-41bc-8fec-8f09298258d4" providerId="ADAL" clId="{3140560D-4D30-4008-9DAA-E964C7A6014D}" dt="2025-07-24T21:40:10.115" v="77" actId="255"/>
        <pc:sldMkLst>
          <pc:docMk/>
          <pc:sldMk cId="4214350539" sldId="432"/>
        </pc:sldMkLst>
        <pc:spChg chg="mod">
          <ac:chgData name="Osborn, Andrea (CFIA/ACIA)" userId="016df1cd-5d71-41bc-8fec-8f09298258d4" providerId="ADAL" clId="{3140560D-4D30-4008-9DAA-E964C7A6014D}" dt="2025-07-24T21:40:10.115" v="77" actId="255"/>
          <ac:spMkLst>
            <pc:docMk/>
            <pc:sldMk cId="4214350539" sldId="432"/>
            <ac:spMk id="2" creationId="{3BD62DF0-32D9-0DAF-8BF9-39B2E0160FDC}"/>
          </ac:spMkLst>
        </pc:spChg>
        <pc:spChg chg="mod">
          <ac:chgData name="Osborn, Andrea (CFIA/ACIA)" userId="016df1cd-5d71-41bc-8fec-8f09298258d4" providerId="ADAL" clId="{3140560D-4D30-4008-9DAA-E964C7A6014D}" dt="2025-07-24T21:40:04.857" v="76" actId="255"/>
          <ac:spMkLst>
            <pc:docMk/>
            <pc:sldMk cId="4214350539" sldId="432"/>
            <ac:spMk id="4" creationId="{46D8C4AD-1F0D-7457-70F3-B2F8C5BC2BA1}"/>
          </ac:spMkLst>
        </pc:spChg>
      </pc:sldChg>
      <pc:sldChg chg="modSp">
        <pc:chgData name="Osborn, Andrea (CFIA/ACIA)" userId="016df1cd-5d71-41bc-8fec-8f09298258d4" providerId="ADAL" clId="{3140560D-4D30-4008-9DAA-E964C7A6014D}" dt="2025-07-24T21:41:27.800" v="111" actId="255"/>
        <pc:sldMkLst>
          <pc:docMk/>
          <pc:sldMk cId="2831163124" sldId="433"/>
        </pc:sldMkLst>
        <pc:spChg chg="mod">
          <ac:chgData name="Osborn, Andrea (CFIA/ACIA)" userId="016df1cd-5d71-41bc-8fec-8f09298258d4" providerId="ADAL" clId="{3140560D-4D30-4008-9DAA-E964C7A6014D}" dt="2025-07-24T21:41:27.800" v="111" actId="255"/>
          <ac:spMkLst>
            <pc:docMk/>
            <pc:sldMk cId="2831163124" sldId="433"/>
            <ac:spMk id="5" creationId="{112CD206-9185-7B39-8E47-BDA4CED907F2}"/>
          </ac:spMkLst>
        </pc:spChg>
      </pc:sldChg>
      <pc:sldChg chg="modSp">
        <pc:chgData name="Osborn, Andrea (CFIA/ACIA)" userId="016df1cd-5d71-41bc-8fec-8f09298258d4" providerId="ADAL" clId="{3140560D-4D30-4008-9DAA-E964C7A6014D}" dt="2025-07-24T21:41:35.654" v="112" actId="255"/>
        <pc:sldMkLst>
          <pc:docMk/>
          <pc:sldMk cId="253676059" sldId="434"/>
        </pc:sldMkLst>
        <pc:spChg chg="mod">
          <ac:chgData name="Osborn, Andrea (CFIA/ACIA)" userId="016df1cd-5d71-41bc-8fec-8f09298258d4" providerId="ADAL" clId="{3140560D-4D30-4008-9DAA-E964C7A6014D}" dt="2025-07-24T21:41:35.654" v="112" actId="255"/>
          <ac:spMkLst>
            <pc:docMk/>
            <pc:sldMk cId="253676059" sldId="434"/>
            <ac:spMk id="5" creationId="{112CD206-9185-7B39-8E47-BDA4CED907F2}"/>
          </ac:spMkLst>
        </pc:spChg>
      </pc:sldChg>
      <pc:sldChg chg="modSp">
        <pc:chgData name="Osborn, Andrea (CFIA/ACIA)" userId="016df1cd-5d71-41bc-8fec-8f09298258d4" providerId="ADAL" clId="{3140560D-4D30-4008-9DAA-E964C7A6014D}" dt="2025-07-24T21:40:59.411" v="81" actId="255"/>
        <pc:sldMkLst>
          <pc:docMk/>
          <pc:sldMk cId="1826178460" sldId="435"/>
        </pc:sldMkLst>
        <pc:spChg chg="mod">
          <ac:chgData name="Osborn, Andrea (CFIA/ACIA)" userId="016df1cd-5d71-41bc-8fec-8f09298258d4" providerId="ADAL" clId="{3140560D-4D30-4008-9DAA-E964C7A6014D}" dt="2025-07-24T21:40:59.411" v="81" actId="255"/>
          <ac:spMkLst>
            <pc:docMk/>
            <pc:sldMk cId="1826178460" sldId="435"/>
            <ac:spMk id="4" creationId="{46D8C4AD-1F0D-7457-70F3-B2F8C5BC2BA1}"/>
          </ac:spMkLst>
        </pc:spChg>
      </pc:sldChg>
    </pc:docChg>
  </pc:docChgLst>
  <pc:docChgLst>
    <pc:chgData name="Murray Gillies" userId="S::mgillies@animalhealthcanada.ca::1cd6b1ce-44ca-4ba9-a610-e2ff726d2f20" providerId="AD" clId="Web-{965E0F24-C96F-CE08-353E-8C4DECB7F50C}"/>
    <pc:docChg chg="modSld">
      <pc:chgData name="Murray Gillies" userId="S::mgillies@animalhealthcanada.ca::1cd6b1ce-44ca-4ba9-a610-e2ff726d2f20" providerId="AD" clId="Web-{965E0F24-C96F-CE08-353E-8C4DECB7F50C}" dt="2025-08-01T16:32:12.046" v="12" actId="1076"/>
      <pc:docMkLst>
        <pc:docMk/>
      </pc:docMkLst>
      <pc:sldChg chg="modSp">
        <pc:chgData name="Murray Gillies" userId="S::mgillies@animalhealthcanada.ca::1cd6b1ce-44ca-4ba9-a610-e2ff726d2f20" providerId="AD" clId="Web-{965E0F24-C96F-CE08-353E-8C4DECB7F50C}" dt="2025-08-01T16:31:30.266" v="9" actId="1076"/>
        <pc:sldMkLst>
          <pc:docMk/>
          <pc:sldMk cId="1611031339" sldId="265"/>
        </pc:sldMkLst>
        <pc:spChg chg="mod">
          <ac:chgData name="Murray Gillies" userId="S::mgillies@animalhealthcanada.ca::1cd6b1ce-44ca-4ba9-a610-e2ff726d2f20" providerId="AD" clId="Web-{965E0F24-C96F-CE08-353E-8C4DECB7F50C}" dt="2025-08-01T16:31:27.531" v="8" actId="1076"/>
          <ac:spMkLst>
            <pc:docMk/>
            <pc:sldMk cId="1611031339" sldId="265"/>
            <ac:spMk id="2" creationId="{00000000-0000-0000-0000-000000000000}"/>
          </ac:spMkLst>
        </pc:spChg>
        <pc:spChg chg="mod">
          <ac:chgData name="Murray Gillies" userId="S::mgillies@animalhealthcanada.ca::1cd6b1ce-44ca-4ba9-a610-e2ff726d2f20" providerId="AD" clId="Web-{965E0F24-C96F-CE08-353E-8C4DECB7F50C}" dt="2025-08-01T16:31:30.266" v="9" actId="1076"/>
          <ac:spMkLst>
            <pc:docMk/>
            <pc:sldMk cId="1611031339" sldId="265"/>
            <ac:spMk id="7" creationId="{00000000-0000-0000-0000-000000000000}"/>
          </ac:spMkLst>
        </pc:spChg>
      </pc:sldChg>
      <pc:sldChg chg="modSp">
        <pc:chgData name="Murray Gillies" userId="S::mgillies@animalhealthcanada.ca::1cd6b1ce-44ca-4ba9-a610-e2ff726d2f20" providerId="AD" clId="Web-{965E0F24-C96F-CE08-353E-8C4DECB7F50C}" dt="2025-08-01T16:31:43.515" v="10" actId="1076"/>
        <pc:sldMkLst>
          <pc:docMk/>
          <pc:sldMk cId="999002280" sldId="380"/>
        </pc:sldMkLst>
        <pc:spChg chg="mod">
          <ac:chgData name="Murray Gillies" userId="S::mgillies@animalhealthcanada.ca::1cd6b1ce-44ca-4ba9-a610-e2ff726d2f20" providerId="AD" clId="Web-{965E0F24-C96F-CE08-353E-8C4DECB7F50C}" dt="2025-08-01T16:31:43.515" v="10" actId="1076"/>
          <ac:spMkLst>
            <pc:docMk/>
            <pc:sldMk cId="999002280" sldId="380"/>
            <ac:spMk id="9" creationId="{00000000-0000-0000-0000-000000000000}"/>
          </ac:spMkLst>
        </pc:spChg>
      </pc:sldChg>
      <pc:sldChg chg="modSp">
        <pc:chgData name="Murray Gillies" userId="S::mgillies@animalhealthcanada.ca::1cd6b1ce-44ca-4ba9-a610-e2ff726d2f20" providerId="AD" clId="Web-{965E0F24-C96F-CE08-353E-8C4DECB7F50C}" dt="2025-08-01T16:31:13.032" v="7" actId="20577"/>
        <pc:sldMkLst>
          <pc:docMk/>
          <pc:sldMk cId="2652739059" sldId="407"/>
        </pc:sldMkLst>
        <pc:spChg chg="mod">
          <ac:chgData name="Murray Gillies" userId="S::mgillies@animalhealthcanada.ca::1cd6b1ce-44ca-4ba9-a610-e2ff726d2f20" providerId="AD" clId="Web-{965E0F24-C96F-CE08-353E-8C4DECB7F50C}" dt="2025-08-01T16:31:00.767" v="4" actId="20577"/>
          <ac:spMkLst>
            <pc:docMk/>
            <pc:sldMk cId="2652739059" sldId="407"/>
            <ac:spMk id="3" creationId="{00000000-0000-0000-0000-000000000000}"/>
          </ac:spMkLst>
        </pc:spChg>
        <pc:spChg chg="mod">
          <ac:chgData name="Murray Gillies" userId="S::mgillies@animalhealthcanada.ca::1cd6b1ce-44ca-4ba9-a610-e2ff726d2f20" providerId="AD" clId="Web-{965E0F24-C96F-CE08-353E-8C4DECB7F50C}" dt="2025-08-01T16:31:13.032" v="7" actId="20577"/>
          <ac:spMkLst>
            <pc:docMk/>
            <pc:sldMk cId="2652739059" sldId="407"/>
            <ac:spMk id="4" creationId="{00000000-0000-0000-0000-000000000000}"/>
          </ac:spMkLst>
        </pc:spChg>
      </pc:sldChg>
      <pc:sldChg chg="modSp">
        <pc:chgData name="Murray Gillies" userId="S::mgillies@animalhealthcanada.ca::1cd6b1ce-44ca-4ba9-a610-e2ff726d2f20" providerId="AD" clId="Web-{965E0F24-C96F-CE08-353E-8C4DECB7F50C}" dt="2025-08-01T16:32:12.046" v="12" actId="1076"/>
        <pc:sldMkLst>
          <pc:docMk/>
          <pc:sldMk cId="2222149877" sldId="415"/>
        </pc:sldMkLst>
        <pc:spChg chg="mod">
          <ac:chgData name="Murray Gillies" userId="S::mgillies@animalhealthcanada.ca::1cd6b1ce-44ca-4ba9-a610-e2ff726d2f20" providerId="AD" clId="Web-{965E0F24-C96F-CE08-353E-8C4DECB7F50C}" dt="2025-08-01T16:32:12.046" v="12" actId="1076"/>
          <ac:spMkLst>
            <pc:docMk/>
            <pc:sldMk cId="2222149877" sldId="415"/>
            <ac:spMk id="5" creationId="{112CD206-9185-7B39-8E47-BDA4CED907F2}"/>
          </ac:spMkLst>
        </pc:spChg>
      </pc:sldChg>
      <pc:sldChg chg="modSp">
        <pc:chgData name="Murray Gillies" userId="S::mgillies@animalhealthcanada.ca::1cd6b1ce-44ca-4ba9-a610-e2ff726d2f20" providerId="AD" clId="Web-{965E0F24-C96F-CE08-353E-8C4DECB7F50C}" dt="2025-08-01T16:32:03.609" v="11" actId="1076"/>
        <pc:sldMkLst>
          <pc:docMk/>
          <pc:sldMk cId="1826178460" sldId="435"/>
        </pc:sldMkLst>
        <pc:picChg chg="mod">
          <ac:chgData name="Murray Gillies" userId="S::mgillies@animalhealthcanada.ca::1cd6b1ce-44ca-4ba9-a610-e2ff726d2f20" providerId="AD" clId="Web-{965E0F24-C96F-CE08-353E-8C4DECB7F50C}" dt="2025-08-01T16:32:03.609" v="11" actId="1076"/>
          <ac:picMkLst>
            <pc:docMk/>
            <pc:sldMk cId="1826178460" sldId="435"/>
            <ac:picMk id="3" creationId="{1029ED8F-011C-D003-7C73-F4A75B542A8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8/1/2025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de texte principaux</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204577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3083815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3146367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A"/>
                </a:solidFill>
                <a:effectLst/>
                <a:latin typeface="Noto Sans" panose="020B0502040504020204" pitchFamily="34" charset="0"/>
              </a:rPr>
              <a:t>À l'heure actuelle, sur la base des informations disponibles, la FAO, l'OMS et l'OIE évaluent que le risque pour la santé publique mondiale lié aux virus de la grippe A(H5) est faible, tandis que le risque d'infection pour les personnes exposées dans le cadre de leur profession est faible à modéré, en fonction des mesures d'atténuation des risques mises en place et de la situation épidémiologique locale de la grippe aviaire. La transmission entre animaux se poursuit et, à ce jour, un nombre croissant mais encore limité de cas d'infection humaine sont signalés. Bien que d'autres cas d'infection humaine liés à une exposition à des animaux infectés ou à des environnements contaminés soient à prévoir, l'impact global de ces infections sur la santé publique au niveau mondial est actuellement considéré comme mineur. Cette évaluation pourrait être révisée si de nouvelles informations épidémiologiques ou virologiques devenaient disponibles.</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13</a:t>
            </a:fld>
            <a:endParaRPr lang="en-US"/>
          </a:p>
        </p:txBody>
      </p:sp>
    </p:spTree>
    <p:extLst>
      <p:ext uri="{BB962C8B-B14F-4D97-AF65-F5344CB8AC3E}">
        <p14:creationId xmlns:p14="http://schemas.microsoft.com/office/powerpoint/2010/main" val="63573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15</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16</a:t>
            </a:fld>
            <a:endParaRPr lang="en-US"/>
          </a:p>
        </p:txBody>
      </p:sp>
    </p:spTree>
    <p:extLst>
      <p:ext uri="{BB962C8B-B14F-4D97-AF65-F5344CB8AC3E}">
        <p14:creationId xmlns:p14="http://schemas.microsoft.com/office/powerpoint/2010/main" val="41590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17</a:t>
            </a:fld>
            <a:endParaRPr lang="en-US"/>
          </a:p>
        </p:txBody>
      </p:sp>
    </p:spTree>
    <p:extLst>
      <p:ext uri="{BB962C8B-B14F-4D97-AF65-F5344CB8AC3E}">
        <p14:creationId xmlns:p14="http://schemas.microsoft.com/office/powerpoint/2010/main" val="4037769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Poppins-Regular"/>
              </a:rPr>
              <a:t>L'Agence canadienne d'inspection des aliments (ACIA) a été informée le 28 mai 2025 d'une suspicion de paramyxovirus aviaire (APMV) dans deux élevages de pigeonneaux présentant une mortalité inhabituelle en Colombie-Britannique. Les oiseaux ont d'abord été soumis à un examen histopathologique dans un laboratoire du réseau. Les tests de dépistage de l'APMV ont donné un résultat non négatif. Le Centre national des maladies animales exotiques de l'ACIA a maintenant confirmé que le virus était bien l'APMV-1. </a:t>
            </a:r>
            <a:r>
              <a:rPr lang="en-US" b="1" i="0" dirty="0">
                <a:effectLst/>
                <a:latin typeface="Poppins-Regular"/>
              </a:rPr>
              <a:t>Le virus APMV-1 possède une séquence d'acides aminés multibasiques - 112RRQKR*F117 présente au niveau du motif du site de clivage de fusion, ce qui correspond aux virus </a:t>
            </a:r>
            <a:r>
              <a:rPr lang="en-US" b="1" i="0" dirty="0" err="1">
                <a:effectLst/>
                <a:latin typeface="Poppins-Regular"/>
              </a:rPr>
              <a:t>virulents/vérologiques </a:t>
            </a:r>
            <a:r>
              <a:rPr lang="en-US" b="1" i="0" dirty="0">
                <a:effectLst/>
                <a:latin typeface="Poppins-Regular"/>
              </a:rPr>
              <a:t>de la maladie de Newcastle. D'après le fragment du gène de fusion qui a été séquencé, le virus est génétiquement similaire aux paramyxovirus de pigeon circulant en Eurasie. </a:t>
            </a:r>
            <a:r>
              <a:rPr lang="en-US" b="0" i="0" dirty="0">
                <a:effectLst/>
                <a:latin typeface="Poppins-Regular"/>
              </a:rPr>
              <a:t>L'ACIA a immédiatement mis en quarantaine les élevages infectés et applique des mesures strictes de contrôle des mouvements.</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2</a:t>
            </a:fld>
            <a:endParaRPr lang="en-US"/>
          </a:p>
        </p:txBody>
      </p:sp>
    </p:spTree>
    <p:extLst>
      <p:ext uri="{BB962C8B-B14F-4D97-AF65-F5344CB8AC3E}">
        <p14:creationId xmlns:p14="http://schemas.microsoft.com/office/powerpoint/2010/main" val="17787652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3</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3491667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t>5</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2082406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147 cas d'IAHP entre le 8 mars et le 6 juin – 85 % des exploitations se trouvaient en Hongrie et en Pologne et environ 75 % du total des oiseaux ont été abattus.  En Hongrie, 51 des 79 exploitations touchées étaient des élevages de canards. En Pologne, 20 des XX exploitations touchées étaient des élevages de poulets. </a:t>
            </a:r>
          </a:p>
          <a:p>
            <a:endParaRPr lang="en-CA" dirty="0"/>
          </a:p>
          <a:p>
            <a:r>
              <a:rPr lang="en-CA" dirty="0"/>
              <a:t>En Hongrie, 70 % des cas étaient des cas de propagation secondaire, contre 57 % en Pologne.</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32151194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4915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de texte principal</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eurlaidata.izsvenezie.it/"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cdc.gov/bird-flu/situation-summary/index.html?cove-tab=0" TargetMode="External"/><Relationship Id="rId5" Type="http://schemas.openxmlformats.org/officeDocument/2006/relationships/image" Target="../media/image18.png"/><Relationship Id="rId4" Type="http://schemas.openxmlformats.org/officeDocument/2006/relationships/hyperlink" Target="https://www.cdc.gov/fluview/inde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afludiary.blogspot.com/2025/04/vietnam-ho-chi-minh-doh-reports-rare.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s://www.who.int/publications/m/item/cumulative-number-of-confirmed-human-cases-for-avian-influenza-a(h5n1)-reported-to-who--2003-2025--22-april-2025" TargetMode="External"/><Relationship Id="rId4" Type="http://schemas.openxmlformats.org/officeDocument/2006/relationships/hyperlink" Target="https://www.who.int/emergencies/disease-outbreak-news/item/2025-DON57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pii/S0378113513005427" TargetMode="External"/><Relationship Id="rId2" Type="http://schemas.openxmlformats.org/officeDocument/2006/relationships/hyperlink" Target="https://animaldiseases.biomedcentral.com/articles/10.1186/s44149-025-00178-7" TargetMode="Externa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8" Type="http://schemas.openxmlformats.org/officeDocument/2006/relationships/hyperlink" Target="https://www.who.int/publications/i/item/B09337" TargetMode="External"/><Relationship Id="rId3" Type="http://schemas.openxmlformats.org/officeDocument/2006/relationships/hyperlink" Target="https://papers.ssrn.com/sol3/papers.cfm?abstract_id=5209019" TargetMode="External"/><Relationship Id="rId7" Type="http://schemas.openxmlformats.org/officeDocument/2006/relationships/hyperlink" Target="https://www.nature.com/articles/s41467-025-5888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efsa.onlinelibrary.wiley.com/doi/abs/10.2903/sp.efsa.2025.EN-9423" TargetMode="External"/><Relationship Id="rId5" Type="http://schemas.openxmlformats.org/officeDocument/2006/relationships/hyperlink" Target="https://arxiv.org/abs/2504.11910" TargetMode="External"/><Relationship Id="rId4" Type="http://schemas.openxmlformats.org/officeDocument/2006/relationships/hyperlink" Target="https://www.who.int/publications/m/item/updated-joint-fao-who-woah-public-health-assessment-of-recent-influenza-a(h5)-virus-events-in-animals-and-people_apr2025" TargetMode="External"/><Relationship Id="rId9" Type="http://schemas.openxmlformats.org/officeDocument/2006/relationships/hyperlink" Target="https://www.mdpi.com/1999-4915/17/4/585"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www.sciencedirect.com/science/article/pii/S0163445325001367" TargetMode="External"/><Relationship Id="rId3" Type="http://schemas.openxmlformats.org/officeDocument/2006/relationships/hyperlink" Target="https://www.biorxiv.org/content/10.1101/2025.05.02.651910v1" TargetMode="External"/><Relationship Id="rId7" Type="http://schemas.openxmlformats.org/officeDocument/2006/relationships/hyperlink" Target="https://www.sciencedirect.com/science/article/pii/S1045105625000314?via%3Dihub"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nature.com/articles/s41564-025-02002-x" TargetMode="External"/><Relationship Id="rId5" Type="http://schemas.openxmlformats.org/officeDocument/2006/relationships/hyperlink" Target="https://www.cmaj.ca/content/197/21/E599" TargetMode="External"/><Relationship Id="rId4" Type="http://schemas.openxmlformats.org/officeDocument/2006/relationships/hyperlink" Target="https://www.nature.com/articles/s41579-025-01189-4" TargetMode="External"/><Relationship Id="rId9" Type="http://schemas.openxmlformats.org/officeDocument/2006/relationships/hyperlink" Target="https://journals.asm.org/doi/10.1128/mbio.00677-2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journals.asm.org/doi/full/10.1128/jvi.00820-25?af=R" TargetMode="External"/><Relationship Id="rId7" Type="http://schemas.openxmlformats.org/officeDocument/2006/relationships/hyperlink" Target="https://www.frontiersin.org/journals/veterinary-science/articles/10.3389/fvets.2025.1535274/full"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mdpi.com/2076-393X/13/4/399" TargetMode="External"/><Relationship Id="rId5" Type="http://schemas.openxmlformats.org/officeDocument/2006/relationships/hyperlink" Target="https://journals.asm.org/doi/10.1128/jvi.00424-25" TargetMode="External"/><Relationship Id="rId4" Type="http://schemas.openxmlformats.org/officeDocument/2006/relationships/hyperlink" Target="https://www.mdpi.com/1999-4915/17/5/73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ahis.woah.org/#/in-review/654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merckvetmanual.com/poultry/newcastle-disease-and-other-paramyxovirus-infections/newcastle-disease-in-poultry#Clinical-Signs_v80792564" TargetMode="External"/><Relationship Id="rId5" Type="http://schemas.openxmlformats.org/officeDocument/2006/relationships/image" Target="../media/image4.jpeg"/><Relationship Id="rId4" Type="http://schemas.openxmlformats.org/officeDocument/2006/relationships/hyperlink" Target="https://inspection.canada.ca/en/animal-health/terrestrial-animals/diseases/reportable/newcastle-disease/industry-notice-2025-06-19"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app.powerbi.com/view?r=eyJrIjoiMGZkNGRmZmQtNzg1My00ZmYxLTkzMTgtMWViNjg0MTBhYjRhIiwidCI6IjE4YjVhNWVkLTFkODYtNDFkMy05NGEwLWJjMjdkYWUzMmFiMiJ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inspection.canada.ca/en/animal-health/terrestrial-animals/diseases/reportable/avian-influenza/latest-bird-flu-situation/status-ongoing-response"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cfia-ncr.maps.arcgis.com/apps/dashboards/89c779e98cdf492c899df23e1c38fdb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www.cwhc-rcsf.ca/avian_influenza_testing_results.ph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wild-birds"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 Mis a jour du reseau de la </a:t>
            </a:r>
            <a:r>
              <a:rPr lang="en-CA" altLang="en-US" dirty="0" err="1"/>
              <a:t>volaile</a:t>
            </a:r>
            <a:r>
              <a:rPr lang="en-CA" altLang="en-US" dirty="0"/>
              <a:t> du SCSSA</a:t>
            </a:r>
          </a:p>
          <a:p>
            <a:pPr eaLnBrk="1" hangingPunct="1"/>
            <a:r>
              <a:rPr lang="en-CA" altLang="en-US" dirty="0"/>
              <a:t>24 juillet 2025</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a:t>
            </a:r>
            <a:r>
              <a:rPr lang="en-CA" altLang="en-US" sz="3600">
                <a:solidFill>
                  <a:srgbClr val="FFFFFF"/>
                </a:solidFill>
              </a:rPr>
              <a:t>ca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006" y="52356"/>
            <a:ext cx="5103434" cy="1325563"/>
          </a:xfrm>
        </p:spPr>
        <p:txBody>
          <a:bodyPr/>
          <a:lstStyle/>
          <a:p>
            <a:r>
              <a:rPr lang="en-CA" sz="3600" dirty="0"/>
              <a:t>Europe – Oiseaux domestiques</a:t>
            </a:r>
          </a:p>
        </p:txBody>
      </p:sp>
      <p:sp>
        <p:nvSpPr>
          <p:cNvPr id="3" name="Content Placeholder 2"/>
          <p:cNvSpPr>
            <a:spLocks noGrp="1"/>
          </p:cNvSpPr>
          <p:nvPr>
            <p:ph sz="half" idx="1"/>
          </p:nvPr>
        </p:nvSpPr>
        <p:spPr>
          <a:xfrm>
            <a:off x="477166" y="1280160"/>
            <a:ext cx="5445642" cy="4447886"/>
          </a:xfrm>
        </p:spPr>
        <p:txBody>
          <a:bodyPr/>
          <a:lstStyle/>
          <a:p>
            <a:pPr marL="0" indent="0">
              <a:buNone/>
            </a:pPr>
            <a:r>
              <a:rPr lang="en-CA" sz="2400" dirty="0"/>
              <a:t>72 </a:t>
            </a:r>
            <a:r>
              <a:rPr lang="en-CA" sz="2400" dirty="0" err="1"/>
              <a:t>cas</a:t>
            </a:r>
            <a:r>
              <a:rPr lang="en-CA" sz="2400" dirty="0"/>
              <a:t> dans 9 pays depuis le 1er avril 2025</a:t>
            </a:r>
          </a:p>
        </p:txBody>
      </p:sp>
      <p:sp>
        <p:nvSpPr>
          <p:cNvPr id="4" name="Content Placeholder 3"/>
          <p:cNvSpPr>
            <a:spLocks noGrp="1"/>
          </p:cNvSpPr>
          <p:nvPr>
            <p:ph sz="half" idx="2"/>
          </p:nvPr>
        </p:nvSpPr>
        <p:spPr>
          <a:xfrm>
            <a:off x="5723303" y="1280159"/>
            <a:ext cx="5621592" cy="4447886"/>
          </a:xfrm>
        </p:spPr>
        <p:txBody>
          <a:bodyPr/>
          <a:lstStyle/>
          <a:p>
            <a:pPr marL="457200" lvl="1" indent="0">
              <a:buNone/>
            </a:pPr>
            <a:r>
              <a:rPr lang="en-CA" dirty="0"/>
              <a:t>111 </a:t>
            </a:r>
            <a:r>
              <a:rPr lang="en-CA" dirty="0" err="1"/>
              <a:t>cas</a:t>
            </a:r>
            <a:r>
              <a:rPr lang="en-CA" dirty="0"/>
              <a:t> dans 19 pays </a:t>
            </a:r>
          </a:p>
          <a:p>
            <a:pPr marL="457200" lvl="1" indent="0">
              <a:buNone/>
            </a:pPr>
            <a:r>
              <a:rPr lang="en-CA" dirty="0"/>
              <a:t>(depuis le 1er avril 2025)</a:t>
            </a:r>
          </a:p>
        </p:txBody>
      </p:sp>
      <p:sp>
        <p:nvSpPr>
          <p:cNvPr id="7" name="Title 1"/>
          <p:cNvSpPr txBox="1">
            <a:spLocks/>
          </p:cNvSpPr>
          <p:nvPr/>
        </p:nvSpPr>
        <p:spPr bwMode="auto">
          <a:xfrm>
            <a:off x="6148648" y="52356"/>
            <a:ext cx="5784271"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sz="3600" dirty="0"/>
              <a:t>Europe – Oiseaux sauvages</a:t>
            </a:r>
          </a:p>
        </p:txBody>
      </p:sp>
      <p:sp>
        <p:nvSpPr>
          <p:cNvPr id="6" name="TextBox 5">
            <a:extLst>
              <a:ext uri="{FF2B5EF4-FFF2-40B4-BE49-F238E27FC236}">
                <a16:creationId xmlns:a16="http://schemas.microsoft.com/office/drawing/2014/main" id="{8F6A5AFD-F111-82C3-776B-458FA00A265F}"/>
              </a:ext>
            </a:extLst>
          </p:cNvPr>
          <p:cNvSpPr txBox="1"/>
          <p:nvPr/>
        </p:nvSpPr>
        <p:spPr>
          <a:xfrm>
            <a:off x="477166" y="6171962"/>
            <a:ext cx="2947352" cy="369332"/>
          </a:xfrm>
          <a:prstGeom prst="rect">
            <a:avLst/>
          </a:prstGeom>
          <a:noFill/>
        </p:spPr>
        <p:txBody>
          <a:bodyPr wrap="square">
            <a:spAutoFit/>
          </a:bodyPr>
          <a:lstStyle/>
          <a:p>
            <a:r>
              <a:rPr lang="pt-BR" dirty="0">
                <a:hlinkClick r:id="rId3"/>
              </a:rPr>
              <a:t>Portail de données sur la grippe aviaire de l'EURL</a:t>
            </a:r>
            <a:endParaRPr lang="en-CA" dirty="0"/>
          </a:p>
        </p:txBody>
      </p:sp>
      <p:pic>
        <p:nvPicPr>
          <p:cNvPr id="8" name="Picture 7">
            <a:extLst>
              <a:ext uri="{FF2B5EF4-FFF2-40B4-BE49-F238E27FC236}">
                <a16:creationId xmlns:a16="http://schemas.microsoft.com/office/drawing/2014/main" id="{8133E9B3-08E0-CB1E-6987-E4ED137C8072}"/>
              </a:ext>
            </a:extLst>
          </p:cNvPr>
          <p:cNvPicPr>
            <a:picLocks noChangeAspect="1"/>
          </p:cNvPicPr>
          <p:nvPr/>
        </p:nvPicPr>
        <p:blipFill>
          <a:blip r:embed="rId4"/>
          <a:stretch>
            <a:fillRect/>
          </a:stretch>
        </p:blipFill>
        <p:spPr>
          <a:xfrm>
            <a:off x="459232" y="2314575"/>
            <a:ext cx="4564482" cy="3635429"/>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5D6A1D90-FBE7-D117-9921-F9C65D2E745B}"/>
              </a:ext>
            </a:extLst>
          </p:cNvPr>
          <p:cNvPicPr>
            <a:picLocks noChangeAspect="1"/>
          </p:cNvPicPr>
          <p:nvPr/>
        </p:nvPicPr>
        <p:blipFill>
          <a:blip r:embed="rId5"/>
          <a:stretch>
            <a:fillRect/>
          </a:stretch>
        </p:blipFill>
        <p:spPr>
          <a:xfrm>
            <a:off x="6095999" y="2314575"/>
            <a:ext cx="4173851" cy="3683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273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BC25A678-E2ED-19C0-4E5A-D64EE3F32D8A}"/>
              </a:ext>
            </a:extLst>
          </p:cNvPr>
          <p:cNvSpPr>
            <a:spLocks noGrp="1"/>
          </p:cNvSpPr>
          <p:nvPr>
            <p:ph type="title"/>
          </p:nvPr>
        </p:nvSpPr>
        <p:spPr/>
        <p:txBody>
          <a:bodyPr/>
          <a:lstStyle/>
          <a:p>
            <a:r>
              <a:rPr lang="en-CA" dirty="0"/>
              <a:t>Cas mondiaux de grippe aviaire (toutes souches confondues) </a:t>
            </a:r>
          </a:p>
        </p:txBody>
      </p:sp>
      <p:sp>
        <p:nvSpPr>
          <p:cNvPr id="10" name="Text Placeholder 9">
            <a:extLst>
              <a:ext uri="{FF2B5EF4-FFF2-40B4-BE49-F238E27FC236}">
                <a16:creationId xmlns:a16="http://schemas.microsoft.com/office/drawing/2014/main" id="{DB38C94D-088B-B5CF-7A25-82B24C1FD7C8}"/>
              </a:ext>
            </a:extLst>
          </p:cNvPr>
          <p:cNvSpPr>
            <a:spLocks noGrp="1"/>
          </p:cNvSpPr>
          <p:nvPr>
            <p:ph type="body" idx="1"/>
          </p:nvPr>
        </p:nvSpPr>
        <p:spPr/>
        <p:txBody>
          <a:bodyPr/>
          <a:lstStyle/>
          <a:p>
            <a:r>
              <a:rPr lang="en-CA" dirty="0"/>
              <a:t>Du 1er janvier au 10 avril 2025</a:t>
            </a:r>
          </a:p>
        </p:txBody>
      </p:sp>
      <p:sp>
        <p:nvSpPr>
          <p:cNvPr id="12" name="Text Placeholder 11">
            <a:extLst>
              <a:ext uri="{FF2B5EF4-FFF2-40B4-BE49-F238E27FC236}">
                <a16:creationId xmlns:a16="http://schemas.microsoft.com/office/drawing/2014/main" id="{BA019C5C-6164-73CB-EAFB-3077561930D9}"/>
              </a:ext>
            </a:extLst>
          </p:cNvPr>
          <p:cNvSpPr>
            <a:spLocks noGrp="1"/>
          </p:cNvSpPr>
          <p:nvPr>
            <p:ph type="body" sz="quarter" idx="3"/>
          </p:nvPr>
        </p:nvSpPr>
        <p:spPr/>
        <p:txBody>
          <a:bodyPr/>
          <a:lstStyle/>
          <a:p>
            <a:r>
              <a:rPr lang="en-CA" dirty="0"/>
              <a:t>10 avril – 22 juillet 2025</a:t>
            </a:r>
          </a:p>
        </p:txBody>
      </p:sp>
      <p:pic>
        <p:nvPicPr>
          <p:cNvPr id="4" name="Content Placeholder 7">
            <a:extLst>
              <a:ext uri="{FF2B5EF4-FFF2-40B4-BE49-F238E27FC236}">
                <a16:creationId xmlns:a16="http://schemas.microsoft.com/office/drawing/2014/main" id="{42D1B87C-E068-5E74-D064-7D2CC990A4B2}"/>
              </a:ext>
            </a:extLst>
          </p:cNvPr>
          <p:cNvPicPr>
            <a:picLocks noGrp="1" noChangeAspect="1"/>
          </p:cNvPicPr>
          <p:nvPr>
            <p:ph sz="half" idx="2"/>
          </p:nvPr>
        </p:nvPicPr>
        <p:blipFill>
          <a:blip r:embed="rId3"/>
          <a:stretch>
            <a:fillRect/>
          </a:stretch>
        </p:blipFill>
        <p:spPr>
          <a:xfrm>
            <a:off x="985941" y="2505075"/>
            <a:ext cx="4865480" cy="3684588"/>
          </a:xfrm>
        </p:spPr>
      </p:pic>
      <p:pic>
        <p:nvPicPr>
          <p:cNvPr id="13" name="Content Placeholder 12">
            <a:extLst>
              <a:ext uri="{FF2B5EF4-FFF2-40B4-BE49-F238E27FC236}">
                <a16:creationId xmlns:a16="http://schemas.microsoft.com/office/drawing/2014/main" id="{1CE49C92-6E59-59DE-5474-8A6CC5C77971}"/>
              </a:ext>
            </a:extLst>
          </p:cNvPr>
          <p:cNvPicPr>
            <a:picLocks noGrp="1" noChangeAspect="1"/>
          </p:cNvPicPr>
          <p:nvPr>
            <p:ph sz="quarter" idx="4"/>
          </p:nvPr>
        </p:nvPicPr>
        <p:blipFill>
          <a:blip r:embed="rId4"/>
          <a:stretch>
            <a:fillRect/>
          </a:stretch>
        </p:blipFill>
        <p:spPr>
          <a:xfrm>
            <a:off x="6501007" y="2499814"/>
            <a:ext cx="4777145" cy="3743284"/>
          </a:xfrm>
        </p:spPr>
      </p:pic>
    </p:spTree>
    <p:extLst>
      <p:ext uri="{BB962C8B-B14F-4D97-AF65-F5344CB8AC3E}">
        <p14:creationId xmlns:p14="http://schemas.microsoft.com/office/powerpoint/2010/main" val="2840717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643D-578B-8644-1B74-4AAA18280CBB}"/>
              </a:ext>
            </a:extLst>
          </p:cNvPr>
          <p:cNvSpPr>
            <a:spLocks noGrp="1"/>
          </p:cNvSpPr>
          <p:nvPr>
            <p:ph type="title"/>
          </p:nvPr>
        </p:nvSpPr>
        <p:spPr/>
        <p:txBody>
          <a:bodyPr/>
          <a:lstStyle/>
          <a:p>
            <a:r>
              <a:rPr lang="en-CA" dirty="0"/>
              <a:t>Cas humains</a:t>
            </a:r>
          </a:p>
        </p:txBody>
      </p:sp>
      <p:pic>
        <p:nvPicPr>
          <p:cNvPr id="7" name="Content Placeholder 6">
            <a:extLst>
              <a:ext uri="{FF2B5EF4-FFF2-40B4-BE49-F238E27FC236}">
                <a16:creationId xmlns:a16="http://schemas.microsoft.com/office/drawing/2014/main" id="{21887A6A-F1CD-AD8A-CD29-927B60016811}"/>
              </a:ext>
            </a:extLst>
          </p:cNvPr>
          <p:cNvPicPr>
            <a:picLocks noGrp="1" noChangeAspect="1"/>
          </p:cNvPicPr>
          <p:nvPr>
            <p:ph sz="half" idx="1"/>
          </p:nvPr>
        </p:nvPicPr>
        <p:blipFill>
          <a:blip r:embed="rId3"/>
          <a:stretch>
            <a:fillRect/>
          </a:stretch>
        </p:blipFill>
        <p:spPr>
          <a:xfrm>
            <a:off x="199502" y="2005708"/>
            <a:ext cx="5655263" cy="2846583"/>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628F7CF4-D785-5143-3258-70F6E10F12D3}"/>
              </a:ext>
            </a:extLst>
          </p:cNvPr>
          <p:cNvSpPr>
            <a:spLocks noGrp="1"/>
          </p:cNvSpPr>
          <p:nvPr>
            <p:ph sz="half" idx="2"/>
          </p:nvPr>
        </p:nvSpPr>
        <p:spPr/>
        <p:txBody>
          <a:bodyPr/>
          <a:lstStyle/>
          <a:p>
            <a:r>
              <a:rPr lang="en-CA" dirty="0"/>
              <a:t>Les cas de H5N1 ont été intégrés dans les rapports</a:t>
            </a:r>
            <a:r>
              <a:rPr lang="en-CA" dirty="0">
                <a:hlinkClick r:id="rId4"/>
              </a:rPr>
              <a:t> Flu View des États-Unis </a:t>
            </a:r>
            <a:r>
              <a:rPr lang="en-CA" dirty="0"/>
              <a:t>avec d'autres types de grippe</a:t>
            </a:r>
          </a:p>
        </p:txBody>
      </p:sp>
      <p:pic>
        <p:nvPicPr>
          <p:cNvPr id="6" name="Picture 5" descr="A blue person silhouette on a black background&#10;&#10;Description automatically generated">
            <a:extLst>
              <a:ext uri="{FF2B5EF4-FFF2-40B4-BE49-F238E27FC236}">
                <a16:creationId xmlns:a16="http://schemas.microsoft.com/office/drawing/2014/main" id="{7C7B415C-A068-DCC2-77B7-1C0344844C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28767" y="144780"/>
            <a:ext cx="1405890" cy="1405890"/>
          </a:xfrm>
          <a:prstGeom prst="rect">
            <a:avLst/>
          </a:prstGeom>
        </p:spPr>
      </p:pic>
      <p:sp>
        <p:nvSpPr>
          <p:cNvPr id="9" name="TextBox 8">
            <a:extLst>
              <a:ext uri="{FF2B5EF4-FFF2-40B4-BE49-F238E27FC236}">
                <a16:creationId xmlns:a16="http://schemas.microsoft.com/office/drawing/2014/main" id="{9DB267F6-7BC0-DC2C-410D-B03B38890E00}"/>
              </a:ext>
            </a:extLst>
          </p:cNvPr>
          <p:cNvSpPr txBox="1"/>
          <p:nvPr/>
        </p:nvSpPr>
        <p:spPr>
          <a:xfrm>
            <a:off x="838200" y="6112615"/>
            <a:ext cx="6096000" cy="646331"/>
          </a:xfrm>
          <a:prstGeom prst="rect">
            <a:avLst/>
          </a:prstGeom>
          <a:noFill/>
        </p:spPr>
        <p:txBody>
          <a:bodyPr wrap="square">
            <a:spAutoFit/>
          </a:bodyPr>
          <a:lstStyle/>
          <a:p>
            <a:r>
              <a:rPr lang="en-CA" dirty="0">
                <a:hlinkClick r:id="rId6"/>
              </a:rPr>
              <a:t>https://www.cdc.gov/bird-flu/situation-summary/index.html?</a:t>
            </a:r>
            <a:r>
              <a:rPr lang="en-CA" dirty="0"/>
              <a:t>cove-tab=0 </a:t>
            </a:r>
          </a:p>
        </p:txBody>
      </p:sp>
      <p:pic>
        <p:nvPicPr>
          <p:cNvPr id="5" name="Picture 4" descr="A graph on a white sheet&#10;&#10;AI-generated content may be incorrect.">
            <a:extLst>
              <a:ext uri="{FF2B5EF4-FFF2-40B4-BE49-F238E27FC236}">
                <a16:creationId xmlns:a16="http://schemas.microsoft.com/office/drawing/2014/main" id="{F2D1AA2E-61E5-771A-998F-83F3A98F4C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53056" y="3085948"/>
            <a:ext cx="5631307" cy="3519567"/>
          </a:xfrm>
          <a:prstGeom prst="rect">
            <a:avLst/>
          </a:prstGeom>
        </p:spPr>
      </p:pic>
    </p:spTree>
    <p:extLst>
      <p:ext uri="{BB962C8B-B14F-4D97-AF65-F5344CB8AC3E}">
        <p14:creationId xmlns:p14="http://schemas.microsoft.com/office/powerpoint/2010/main" val="666268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7D5E-85EA-A984-B859-6F8281378AA3}"/>
              </a:ext>
            </a:extLst>
          </p:cNvPr>
          <p:cNvSpPr>
            <a:spLocks noGrp="1"/>
          </p:cNvSpPr>
          <p:nvPr>
            <p:ph type="title"/>
          </p:nvPr>
        </p:nvSpPr>
        <p:spPr/>
        <p:txBody>
          <a:bodyPr/>
          <a:lstStyle/>
          <a:p>
            <a:r>
              <a:rPr lang="en-CA" dirty="0"/>
              <a:t>Cas internationaux récents chez l'homme</a:t>
            </a:r>
          </a:p>
        </p:txBody>
      </p:sp>
      <p:sp>
        <p:nvSpPr>
          <p:cNvPr id="3" name="Content Placeholder 2">
            <a:extLst>
              <a:ext uri="{FF2B5EF4-FFF2-40B4-BE49-F238E27FC236}">
                <a16:creationId xmlns:a16="http://schemas.microsoft.com/office/drawing/2014/main" id="{95DF2A47-8C76-88DC-14CE-62E255CB3DC4}"/>
              </a:ext>
            </a:extLst>
          </p:cNvPr>
          <p:cNvSpPr>
            <a:spLocks noGrp="1"/>
          </p:cNvSpPr>
          <p:nvPr>
            <p:ph sz="half" idx="1"/>
          </p:nvPr>
        </p:nvSpPr>
        <p:spPr/>
        <p:txBody>
          <a:bodyPr/>
          <a:lstStyle/>
          <a:p>
            <a:r>
              <a:rPr lang="en-US" dirty="0">
                <a:hlinkClick r:id="rId3"/>
              </a:rPr>
              <a:t>Vietnam </a:t>
            </a:r>
            <a:r>
              <a:rPr lang="en-US" dirty="0"/>
              <a:t>Cas neurologique de H5N1 chez un enfant</a:t>
            </a:r>
          </a:p>
          <a:p>
            <a:r>
              <a:rPr lang="pt-BR" dirty="0">
                <a:hlinkClick r:id="rId4"/>
              </a:rPr>
              <a:t>Grippe aviaire A(H5N1) – Cambodge</a:t>
            </a:r>
            <a:endParaRPr lang="pt-BR" dirty="0"/>
          </a:p>
          <a:p>
            <a:pPr lvl="1"/>
            <a:r>
              <a:rPr lang="pt-BR" dirty="0"/>
              <a:t>Recrudescence des infections par le virus H5 avec H5N1 2.3.2.1 e</a:t>
            </a:r>
          </a:p>
          <a:p>
            <a:pPr lvl="1"/>
            <a:r>
              <a:rPr lang="pt-BR" dirty="0"/>
              <a:t>13 cas signalés depuis janvier, dont 9 sur 13 depuis juin</a:t>
            </a:r>
          </a:p>
          <a:p>
            <a:pPr lvl="1"/>
            <a:r>
              <a:rPr lang="pt-BR" dirty="0"/>
              <a:t>Taux de létalité de 54</a:t>
            </a:r>
          </a:p>
        </p:txBody>
      </p:sp>
      <p:sp>
        <p:nvSpPr>
          <p:cNvPr id="6" name="Content Placeholder 5">
            <a:extLst>
              <a:ext uri="{FF2B5EF4-FFF2-40B4-BE49-F238E27FC236}">
                <a16:creationId xmlns:a16="http://schemas.microsoft.com/office/drawing/2014/main" id="{C97459D4-F804-16D2-245E-B7FCF9328C0C}"/>
              </a:ext>
            </a:extLst>
          </p:cNvPr>
          <p:cNvSpPr>
            <a:spLocks noGrp="1"/>
          </p:cNvSpPr>
          <p:nvPr>
            <p:ph sz="half" idx="2"/>
          </p:nvPr>
        </p:nvSpPr>
        <p:spPr/>
        <p:txBody>
          <a:bodyPr/>
          <a:lstStyle/>
          <a:p>
            <a:r>
              <a:rPr lang="en-US" dirty="0">
                <a:hlinkClick r:id="rId5"/>
              </a:rPr>
              <a:t>Nombre cumulé de cas humains confirmés d'influenza aviaire A(H5N1) signalés à l'OMS, 2003-2025, 22 avril 2025</a:t>
            </a:r>
            <a:endParaRPr lang="en-US" dirty="0"/>
          </a:p>
          <a:p>
            <a:pPr lvl="1"/>
            <a:r>
              <a:rPr lang="en-US" dirty="0"/>
              <a:t>Le risque pour la santé publique mondiale est faible </a:t>
            </a:r>
          </a:p>
          <a:p>
            <a:pPr lvl="1"/>
            <a:r>
              <a:rPr lang="en-US" dirty="0"/>
              <a:t>Faible à modéré pour les personnes exposées dans le cadre de leur profession</a:t>
            </a:r>
            <a:endParaRPr lang="en-CA" dirty="0"/>
          </a:p>
        </p:txBody>
      </p:sp>
      <p:pic>
        <p:nvPicPr>
          <p:cNvPr id="7" name="Picture 6" descr="A blue person silhouette on a black background&#10;&#10;Description automatically generated">
            <a:extLst>
              <a:ext uri="{FF2B5EF4-FFF2-40B4-BE49-F238E27FC236}">
                <a16:creationId xmlns:a16="http://schemas.microsoft.com/office/drawing/2014/main" id="{083CF42E-0EF9-A769-55FD-C7BD3497A1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8767" y="144780"/>
            <a:ext cx="1405890" cy="1405890"/>
          </a:xfrm>
          <a:prstGeom prst="rect">
            <a:avLst/>
          </a:prstGeom>
        </p:spPr>
      </p:pic>
    </p:spTree>
    <p:extLst>
      <p:ext uri="{BB962C8B-B14F-4D97-AF65-F5344CB8AC3E}">
        <p14:creationId xmlns:p14="http://schemas.microsoft.com/office/powerpoint/2010/main" val="564309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D8C4AD-1F0D-7457-70F3-B2F8C5BC2BA1}"/>
              </a:ext>
            </a:extLst>
          </p:cNvPr>
          <p:cNvSpPr>
            <a:spLocks noGrp="1"/>
          </p:cNvSpPr>
          <p:nvPr>
            <p:ph type="title"/>
          </p:nvPr>
        </p:nvSpPr>
        <p:spPr>
          <a:xfrm>
            <a:off x="914403" y="606426"/>
            <a:ext cx="10515600" cy="1325563"/>
          </a:xfrm>
        </p:spPr>
        <p:txBody>
          <a:bodyPr/>
          <a:lstStyle/>
          <a:p>
            <a:r>
              <a:rPr lang="en-US" sz="4000" dirty="0" err="1">
                <a:hlinkClick r:id="rId2"/>
              </a:rPr>
              <a:t>Spirochétiose</a:t>
            </a:r>
            <a:r>
              <a:rPr lang="en-US" sz="4000" dirty="0">
                <a:hlinkClick r:id="rId2"/>
              </a:rPr>
              <a:t> intestinale aviaire : une zoonose émergente | Maladies animales | Texte intégral</a:t>
            </a:r>
            <a:br>
              <a:rPr lang="en-CA" sz="4000" dirty="0"/>
            </a:br>
            <a:endParaRPr lang="en-CA" sz="4000" dirty="0"/>
          </a:p>
        </p:txBody>
      </p:sp>
      <p:sp>
        <p:nvSpPr>
          <p:cNvPr id="5" name="Text Placeholder 4">
            <a:extLst>
              <a:ext uri="{FF2B5EF4-FFF2-40B4-BE49-F238E27FC236}">
                <a16:creationId xmlns:a16="http://schemas.microsoft.com/office/drawing/2014/main" id="{2685912B-C7E4-CD08-5994-4EB7070B758E}"/>
              </a:ext>
            </a:extLst>
          </p:cNvPr>
          <p:cNvSpPr>
            <a:spLocks noGrp="1"/>
          </p:cNvSpPr>
          <p:nvPr>
            <p:ph type="body" idx="1"/>
          </p:nvPr>
        </p:nvSpPr>
        <p:spPr/>
        <p:txBody>
          <a:bodyPr/>
          <a:lstStyle/>
          <a:p>
            <a:r>
              <a:rPr lang="en-CA" dirty="0"/>
              <a:t>Article de synthèse sur l'AIS</a:t>
            </a:r>
          </a:p>
        </p:txBody>
      </p:sp>
      <p:sp>
        <p:nvSpPr>
          <p:cNvPr id="6" name="Content Placeholder 5">
            <a:extLst>
              <a:ext uri="{FF2B5EF4-FFF2-40B4-BE49-F238E27FC236}">
                <a16:creationId xmlns:a16="http://schemas.microsoft.com/office/drawing/2014/main" id="{9427238D-E052-AAB9-6A3D-199D064DD78F}"/>
              </a:ext>
            </a:extLst>
          </p:cNvPr>
          <p:cNvSpPr>
            <a:spLocks noGrp="1"/>
          </p:cNvSpPr>
          <p:nvPr>
            <p:ph sz="half" idx="2"/>
          </p:nvPr>
        </p:nvSpPr>
        <p:spPr>
          <a:xfrm>
            <a:off x="215321" y="2523427"/>
            <a:ext cx="5782255" cy="4122699"/>
          </a:xfrm>
        </p:spPr>
        <p:txBody>
          <a:bodyPr/>
          <a:lstStyle/>
          <a:p>
            <a:r>
              <a:rPr lang="it-IT" b="0" i="1" dirty="0">
                <a:solidFill>
                  <a:srgbClr val="333333"/>
                </a:solidFill>
                <a:effectLst/>
              </a:rPr>
              <a:t>Brachyspira pilosicoli, B. Intermedia, B. alvinipulli </a:t>
            </a:r>
            <a:endParaRPr lang="it-IT" dirty="0">
              <a:solidFill>
                <a:srgbClr val="333333"/>
              </a:solidFill>
            </a:endParaRPr>
          </a:p>
          <a:p>
            <a:r>
              <a:rPr lang="it-IT" dirty="0">
                <a:solidFill>
                  <a:srgbClr val="333333"/>
                </a:solidFill>
              </a:rPr>
              <a:t>Y compris le potentiel zoonotique probable</a:t>
            </a:r>
          </a:p>
          <a:p>
            <a:r>
              <a:rPr lang="it-IT" dirty="0">
                <a:solidFill>
                  <a:srgbClr val="333333"/>
                </a:solidFill>
              </a:rPr>
              <a:t>Peu fréquente à l'échographie</a:t>
            </a:r>
          </a:p>
          <a:p>
            <a:r>
              <a:rPr lang="it-IT" dirty="0">
                <a:solidFill>
                  <a:srgbClr val="333333"/>
                </a:solidFill>
              </a:rPr>
              <a:t>Auteur unique originaire d'Égypte</a:t>
            </a:r>
          </a:p>
        </p:txBody>
      </p:sp>
      <p:sp>
        <p:nvSpPr>
          <p:cNvPr id="7" name="Text Placeholder 6">
            <a:extLst>
              <a:ext uri="{FF2B5EF4-FFF2-40B4-BE49-F238E27FC236}">
                <a16:creationId xmlns:a16="http://schemas.microsoft.com/office/drawing/2014/main" id="{36E09585-8122-5ECD-CAEA-8D6FAC638BDD}"/>
              </a:ext>
            </a:extLst>
          </p:cNvPr>
          <p:cNvSpPr>
            <a:spLocks noGrp="1"/>
          </p:cNvSpPr>
          <p:nvPr>
            <p:ph type="body" sz="quarter" idx="3"/>
          </p:nvPr>
        </p:nvSpPr>
        <p:spPr/>
        <p:txBody>
          <a:bodyPr/>
          <a:lstStyle/>
          <a:p>
            <a:r>
              <a:rPr lang="en-CA" dirty="0"/>
              <a:t>Question</a:t>
            </a:r>
          </a:p>
        </p:txBody>
      </p:sp>
      <p:sp>
        <p:nvSpPr>
          <p:cNvPr id="8" name="Content Placeholder 7">
            <a:extLst>
              <a:ext uri="{FF2B5EF4-FFF2-40B4-BE49-F238E27FC236}">
                <a16:creationId xmlns:a16="http://schemas.microsoft.com/office/drawing/2014/main" id="{FC205539-6ED8-4DF5-F72B-337979B98EE3}"/>
              </a:ext>
            </a:extLst>
          </p:cNvPr>
          <p:cNvSpPr>
            <a:spLocks noGrp="1"/>
          </p:cNvSpPr>
          <p:nvPr>
            <p:ph sz="quarter" idx="4"/>
          </p:nvPr>
        </p:nvSpPr>
        <p:spPr>
          <a:xfrm>
            <a:off x="6194425" y="2505075"/>
            <a:ext cx="5782253" cy="3684588"/>
          </a:xfrm>
        </p:spPr>
        <p:txBody>
          <a:bodyPr/>
          <a:lstStyle/>
          <a:p>
            <a:r>
              <a:rPr lang="en-CA" dirty="0"/>
              <a:t>Brachyspira est-il courant ou problématique chez les volailles au Canada ? Observez-vous des changements par rapport à la normale ?</a:t>
            </a:r>
          </a:p>
          <a:p>
            <a:endParaRPr lang="en-CA" dirty="0"/>
          </a:p>
          <a:p>
            <a:endParaRPr lang="en-CA" dirty="0"/>
          </a:p>
          <a:p>
            <a:endParaRPr lang="en-CA" dirty="0"/>
          </a:p>
        </p:txBody>
      </p:sp>
      <p:pic>
        <p:nvPicPr>
          <p:cNvPr id="3" name="Picture 2" descr="A diagram of a person and animals&#10;&#10;AI-generated content may be incorrect.">
            <a:hlinkClick r:id="rId3"/>
            <a:extLst>
              <a:ext uri="{FF2B5EF4-FFF2-40B4-BE49-F238E27FC236}">
                <a16:creationId xmlns:a16="http://schemas.microsoft.com/office/drawing/2014/main" id="{1029ED8F-011C-D003-7C73-F4A75B542A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7021" y="4273917"/>
            <a:ext cx="2997474" cy="2390509"/>
          </a:xfrm>
          <a:prstGeom prst="rect">
            <a:avLst/>
          </a:prstGeom>
        </p:spPr>
      </p:pic>
    </p:spTree>
    <p:extLst>
      <p:ext uri="{BB962C8B-B14F-4D97-AF65-F5344CB8AC3E}">
        <p14:creationId xmlns:p14="http://schemas.microsoft.com/office/powerpoint/2010/main" val="1826178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710565"/>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687262" y="361106"/>
            <a:ext cx="10515600" cy="4158294"/>
          </a:xfrm>
        </p:spPr>
        <p:txBody>
          <a:bodyPr/>
          <a:lstStyle/>
          <a:p>
            <a:endParaRPr lang="en-CA" sz="2000" dirty="0">
              <a:solidFill>
                <a:srgbClr val="0070C0"/>
              </a:solidFill>
            </a:endParaRPr>
          </a:p>
          <a:p>
            <a:pPr marL="0" indent="0">
              <a:buNone/>
            </a:pPr>
            <a:r>
              <a:rPr lang="en-US" sz="2000" dirty="0">
                <a:solidFill>
                  <a:srgbClr val="0070C0"/>
                </a:solidFill>
                <a:hlinkClick r:id="rId3">
                  <a:extLst>
                    <a:ext uri="{A12FA001-AC4F-418D-AE19-62706E023703}">
                      <ahyp:hlinkClr xmlns:ahyp="http://schemas.microsoft.com/office/drawing/2018/hyperlinkcolor" val="tx"/>
                    </a:ext>
                  </a:extLst>
                </a:hlinkClick>
              </a:rPr>
              <a:t>Une revue systématique des modèles mathématiques et d'apprentissage automatique de la grippe aviaire par </a:t>
            </a:r>
            <a:r>
              <a:rPr lang="en-US" sz="2000" dirty="0" err="1">
                <a:solidFill>
                  <a:srgbClr val="0070C0"/>
                </a:solidFill>
                <a:hlinkClick r:id="rId3">
                  <a:extLst>
                    <a:ext uri="{A12FA001-AC4F-418D-AE19-62706E023703}">
                      <ahyp:hlinkClr xmlns:ahyp="http://schemas.microsoft.com/office/drawing/2018/hyperlinkcolor" val="tx"/>
                    </a:ext>
                  </a:extLst>
                </a:hlinkClick>
              </a:rPr>
              <a:t>Shixun </a:t>
            </a:r>
            <a:r>
              <a:rPr lang="en-US" sz="2000" dirty="0">
                <a:solidFill>
                  <a:srgbClr val="0070C0"/>
                </a:solidFill>
                <a:hlinkClick r:id="rId3">
                  <a:extLst>
                    <a:ext uri="{A12FA001-AC4F-418D-AE19-62706E023703}">
                      <ahyp:hlinkClr xmlns:ahyp="http://schemas.microsoft.com/office/drawing/2018/hyperlinkcolor" val="tx"/>
                    </a:ext>
                  </a:extLst>
                </a:hlinkClick>
              </a:rPr>
              <a:t>Huang, Nicola Luigi </a:t>
            </a:r>
            <a:r>
              <a:rPr lang="en-US" sz="2000" dirty="0" err="1">
                <a:solidFill>
                  <a:srgbClr val="0070C0"/>
                </a:solidFill>
                <a:hlinkClick r:id="rId3">
                  <a:extLst>
                    <a:ext uri="{A12FA001-AC4F-418D-AE19-62706E023703}">
                      <ahyp:hlinkClr xmlns:ahyp="http://schemas.microsoft.com/office/drawing/2018/hyperlinkcolor" val="tx"/>
                    </a:ext>
                  </a:extLst>
                </a:hlinkClick>
              </a:rPr>
              <a:t>Bragazzi</a:t>
            </a:r>
            <a:r>
              <a:rPr lang="en-US" sz="2000" dirty="0">
                <a:solidFill>
                  <a:srgbClr val="0070C0"/>
                </a:solidFill>
                <a:hlinkClick r:id="rId3">
                  <a:extLst>
                    <a:ext uri="{A12FA001-AC4F-418D-AE19-62706E023703}">
                      <ahyp:hlinkClr xmlns:ahyp="http://schemas.microsoft.com/office/drawing/2018/hyperlinkcolor" val="tx"/>
                    </a:ext>
                  </a:extLst>
                </a:hlinkClick>
              </a:rPr>
              <a:t>, Zahra Nia, Murray Gillies, Emma Gardner, Doris Leung, </a:t>
            </a:r>
            <a:r>
              <a:rPr lang="en-US" sz="2000" dirty="0" err="1">
                <a:solidFill>
                  <a:srgbClr val="0070C0"/>
                </a:solidFill>
                <a:hlinkClick r:id="rId3">
                  <a:extLst>
                    <a:ext uri="{A12FA001-AC4F-418D-AE19-62706E023703}">
                      <ahyp:hlinkClr xmlns:ahyp="http://schemas.microsoft.com/office/drawing/2018/hyperlinkcolor" val="tx"/>
                    </a:ext>
                  </a:extLst>
                </a:hlinkClick>
              </a:rPr>
              <a:t>Itlala </a:t>
            </a:r>
            <a:r>
              <a:rPr lang="en-US" sz="2000" dirty="0">
                <a:solidFill>
                  <a:srgbClr val="0070C0"/>
                </a:solidFill>
                <a:hlinkClick r:id="rId3">
                  <a:extLst>
                    <a:ext uri="{A12FA001-AC4F-418D-AE19-62706E023703}">
                      <ahyp:hlinkClr xmlns:ahyp="http://schemas.microsoft.com/office/drawing/2018/hyperlinkcolor" val="tx"/>
                    </a:ext>
                  </a:extLst>
                </a:hlinkClick>
              </a:rPr>
              <a:t>Gizo, Jude </a:t>
            </a:r>
            <a:r>
              <a:rPr lang="en-US" sz="2000" dirty="0" err="1">
                <a:solidFill>
                  <a:srgbClr val="0070C0"/>
                </a:solidFill>
                <a:hlinkClick r:id="rId3">
                  <a:extLst>
                    <a:ext uri="{A12FA001-AC4F-418D-AE19-62706E023703}">
                      <ahyp:hlinkClr xmlns:ahyp="http://schemas.microsoft.com/office/drawing/2018/hyperlinkcolor" val="tx"/>
                    </a:ext>
                  </a:extLst>
                </a:hlinkClick>
              </a:rPr>
              <a:t>Dzevela </a:t>
            </a:r>
            <a:r>
              <a:rPr lang="en-US" sz="2000" dirty="0">
                <a:solidFill>
                  <a:srgbClr val="0070C0"/>
                </a:solidFill>
                <a:hlinkClick r:id="rId3">
                  <a:extLst>
                    <a:ext uri="{A12FA001-AC4F-418D-AE19-62706E023703}">
                      <ahyp:hlinkClr xmlns:ahyp="http://schemas.microsoft.com/office/drawing/2018/hyperlinkcolor" val="tx"/>
                    </a:ext>
                  </a:extLst>
                </a:hlinkClick>
              </a:rPr>
              <a:t>Kong :: SSRN</a:t>
            </a:r>
            <a:endParaRPr lang="en-US" sz="2000" dirty="0">
              <a:solidFill>
                <a:srgbClr val="0070C0"/>
              </a:solidFill>
            </a:endParaRPr>
          </a:p>
          <a:p>
            <a:pPr marL="0" indent="0">
              <a:buNone/>
            </a:pPr>
            <a:r>
              <a:rPr lang="en-US" sz="2000" dirty="0">
                <a:solidFill>
                  <a:srgbClr val="0070C0"/>
                </a:solidFill>
                <a:hlinkClick r:id="rId4">
                  <a:extLst>
                    <a:ext uri="{A12FA001-AC4F-418D-AE19-62706E023703}">
                      <ahyp:hlinkClr xmlns:ahyp="http://schemas.microsoft.com/office/drawing/2018/hyperlinkcolor" val="tx"/>
                    </a:ext>
                  </a:extLst>
                </a:hlinkClick>
              </a:rPr>
              <a:t>https://www.who.int/publications/m/item/updated-joint-fao-who-woah-public-health-assessment-of-recent-influenza-a(h5)</a:t>
            </a:r>
            <a:r>
              <a:rPr lang="en-US" sz="2000" dirty="0">
                <a:solidFill>
                  <a:srgbClr val="0070C0"/>
                </a:solidFill>
              </a:rPr>
              <a:t>-virus-events-in-animals-and-people_apr2025 </a:t>
            </a:r>
          </a:p>
          <a:p>
            <a:pPr marL="0" indent="0">
              <a:buNone/>
            </a:pPr>
            <a:r>
              <a:rPr lang="en-US" sz="2000" dirty="0">
                <a:solidFill>
                  <a:srgbClr val="0070C0"/>
                </a:solidFill>
                <a:hlinkClick r:id="rId5">
                  <a:extLst>
                    <a:ext uri="{A12FA001-AC4F-418D-AE19-62706E023703}">
                      <ahyp:hlinkClr xmlns:ahyp="http://schemas.microsoft.com/office/drawing/2018/hyperlinkcolor" val="tx"/>
                    </a:ext>
                  </a:extLst>
                </a:hlinkClick>
              </a:rPr>
              <a:t>[2504.11910] Le rôle des oiseaux sauvages dans la </a:t>
            </a:r>
            <a:r>
              <a:rPr lang="en-US" sz="2000" dirty="0">
                <a:solidFill>
                  <a:srgbClr val="0070C0"/>
                </a:solidFill>
              </a:rPr>
              <a:t>pandémie</a:t>
            </a:r>
            <a:r>
              <a:rPr lang="en-US" sz="2000" dirty="0">
                <a:solidFill>
                  <a:srgbClr val="0070C0"/>
                </a:solidFill>
                <a:hlinkClick r:id="rId5">
                  <a:extLst>
                    <a:ext uri="{A12FA001-AC4F-418D-AE19-62706E023703}">
                      <ahyp:hlinkClr xmlns:ahyp="http://schemas.microsoft.com/office/drawing/2018/hyperlinkcolor" val="tx"/>
                    </a:ext>
                  </a:extLst>
                </a:hlinkClick>
              </a:rPr>
              <a:t> mondiale de grippe aviaire hautement pathogène H5 </a:t>
            </a:r>
          </a:p>
          <a:p>
            <a:pPr marL="0" indent="0">
              <a:buNone/>
            </a:pPr>
            <a:r>
              <a:rPr lang="en-US" sz="2000" dirty="0">
                <a:solidFill>
                  <a:srgbClr val="0070C0"/>
                </a:solidFill>
                <a:hlinkClick r:id="rId6">
                  <a:extLst>
                    <a:ext uri="{A12FA001-AC4F-418D-AE19-62706E023703}">
                      <ahyp:hlinkClr xmlns:ahyp="http://schemas.microsoft.com/office/drawing/2018/hyperlinkcolor" val="tx"/>
                    </a:ext>
                  </a:extLst>
                </a:hlinkClick>
              </a:rPr>
              <a:t>Exploration des données météorologiques et de suivi pour les modèles d'abondance et de mouvement des oiseaux sauvages du système d'alerte précoce pour la grippe aviaire dans l'UE - Davies - 2025 - Publications connexes de l'EFSA - Wiley Online Library</a:t>
            </a:r>
            <a:endParaRPr lang="en-US" sz="2000" dirty="0">
              <a:solidFill>
                <a:srgbClr val="0070C0"/>
              </a:solidFill>
            </a:endParaRPr>
          </a:p>
          <a:p>
            <a:pPr marL="0" indent="0">
              <a:buNone/>
            </a:pPr>
            <a:r>
              <a:rPr lang="en-US" sz="2000" dirty="0">
                <a:solidFill>
                  <a:srgbClr val="0070C0"/>
                </a:solidFill>
                <a:hlinkClick r:id="rId7">
                  <a:extLst>
                    <a:ext uri="{A12FA001-AC4F-418D-AE19-62706E023703}">
                      <ahyp:hlinkClr xmlns:ahyp="http://schemas.microsoft.com/office/drawing/2018/hyperlinkcolor" val="tx"/>
                    </a:ext>
                  </a:extLst>
                </a:hlinkClick>
              </a:rPr>
              <a:t>Prévention et contrôle du virus de la grippe aviaire : avancées récentes en matière de technologies de diagnostic et de stratégies de surveillance | Nature Communications</a:t>
            </a:r>
            <a:endParaRPr lang="en-US" sz="2000" dirty="0">
              <a:solidFill>
                <a:srgbClr val="0070C0"/>
              </a:solidFill>
            </a:endParaRPr>
          </a:p>
          <a:p>
            <a:pPr marL="0" indent="0">
              <a:buNone/>
            </a:pPr>
            <a:r>
              <a:rPr lang="en-US" sz="2000" dirty="0">
                <a:solidFill>
                  <a:srgbClr val="0070C0"/>
                </a:solidFill>
                <a:hlinkClick r:id="rId8">
                  <a:extLst>
                    <a:ext uri="{A12FA001-AC4F-418D-AE19-62706E023703}">
                      <ahyp:hlinkClr xmlns:ahyp="http://schemas.microsoft.com/office/drawing/2018/hyperlinkcolor" val="tx"/>
                    </a:ext>
                  </a:extLst>
                </a:hlinkClick>
              </a:rPr>
              <a:t>Surveillance des infections humaines par les virus de la grippe aviaire A(H5) : objectifs, définitions des cas, tests et notification</a:t>
            </a:r>
            <a:endParaRPr lang="en-US" sz="2000" dirty="0">
              <a:solidFill>
                <a:srgbClr val="0070C0"/>
              </a:solidFill>
            </a:endParaRPr>
          </a:p>
          <a:p>
            <a:pPr marL="0" indent="0">
              <a:buNone/>
            </a:pPr>
            <a:r>
              <a:rPr lang="en-US" sz="2000" dirty="0">
                <a:hlinkClick r:id="rId9"/>
              </a:rPr>
              <a:t>Détection du virus de la grippe </a:t>
            </a:r>
            <a:r>
              <a:rPr lang="en-US" sz="2000" dirty="0" err="1">
                <a:hlinkClick r:id="rId9"/>
              </a:rPr>
              <a:t>aviaire</a:t>
            </a:r>
            <a:r>
              <a:rPr lang="en-US" sz="2000" dirty="0">
                <a:hlinkClick r:id="rId9"/>
              </a:rPr>
              <a:t> chez les pigeons </a:t>
            </a:r>
            <a:r>
              <a:rPr lang="en-US" sz="2000" dirty="0"/>
              <a:t>  </a:t>
            </a:r>
          </a:p>
          <a:p>
            <a:pPr marL="0" indent="0">
              <a:buNone/>
            </a:pPr>
            <a:endParaRPr lang="en-US" sz="2000" dirty="0"/>
          </a:p>
          <a:p>
            <a:pPr marL="0" indent="0">
              <a:buNone/>
            </a:pPr>
            <a:endParaRPr lang="en-US" sz="2000" dirty="0"/>
          </a:p>
          <a:p>
            <a:pPr marL="0" indent="0">
              <a:buNone/>
            </a:pPr>
            <a:endParaRPr lang="en-US" sz="2000" dirty="0">
              <a:solidFill>
                <a:srgbClr val="0070C0"/>
              </a:solidFill>
            </a:endParaRPr>
          </a:p>
        </p:txBody>
      </p:sp>
    </p:spTree>
    <p:extLst>
      <p:ext uri="{BB962C8B-B14F-4D97-AF65-F5344CB8AC3E}">
        <p14:creationId xmlns:p14="http://schemas.microsoft.com/office/powerpoint/2010/main" val="2222149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710565"/>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625327" y="489097"/>
            <a:ext cx="10515600" cy="4158294"/>
          </a:xfrm>
        </p:spPr>
        <p:txBody>
          <a:bodyPr/>
          <a:lstStyle/>
          <a:p>
            <a:endParaRPr lang="en-CA" sz="2000" dirty="0">
              <a:solidFill>
                <a:srgbClr val="0070C0"/>
              </a:solidFill>
            </a:endParaRPr>
          </a:p>
          <a:p>
            <a:pPr marL="0" indent="0">
              <a:buNone/>
            </a:pPr>
            <a:r>
              <a:rPr lang="en-US" sz="2000" dirty="0">
                <a:hlinkClick r:id="rId3"/>
              </a:rPr>
              <a:t>Les pigeons présentent une faible sensibilité et une faible capacité de transmission du virus de la grippe aviaire hautement pathogène H5N1 de la souche 2.3.4.4b | </a:t>
            </a:r>
            <a:r>
              <a:rPr lang="en-US" sz="2000" dirty="0" err="1">
                <a:hlinkClick r:id="rId3"/>
              </a:rPr>
              <a:t>bioRxiv</a:t>
            </a:r>
            <a:endParaRPr lang="en-US" sz="2000" dirty="0"/>
          </a:p>
          <a:p>
            <a:pPr marL="0" indent="0">
              <a:buNone/>
            </a:pPr>
            <a:r>
              <a:rPr lang="en-US" sz="2000" dirty="0">
                <a:hlinkClick r:id="rId4"/>
              </a:rPr>
              <a:t>Évolution, propagation et impact des virus de l'influenza aviaire A H5 hautement pathogènes | Nature Reviews </a:t>
            </a:r>
            <a:r>
              <a:rPr lang="en-US" sz="2000" dirty="0"/>
              <a:t>Microbiology </a:t>
            </a:r>
          </a:p>
          <a:p>
            <a:pPr marL="0" indent="0">
              <a:buNone/>
            </a:pPr>
            <a:r>
              <a:rPr lang="en-US" sz="2000" dirty="0">
                <a:hlinkClick r:id="rId5"/>
              </a:rPr>
              <a:t>Grippe aviaire et utilisation du vaccin H5N1 pour prévenir l'infection zoonotique au Canada | CMAJ</a:t>
            </a:r>
            <a:endParaRPr lang="en-US" sz="2000" dirty="0"/>
          </a:p>
          <a:p>
            <a:pPr marL="0" indent="0">
              <a:buNone/>
            </a:pPr>
            <a:r>
              <a:rPr lang="en-US" sz="2000" dirty="0">
                <a:hlinkClick r:id="rId6"/>
              </a:rPr>
              <a:t>Diversité génétique des virus de l'influenza aviaire H9N2 chez les volailles en Chine et implications pour la transmission zoonotique | Nature Microbiology</a:t>
            </a:r>
            <a:endParaRPr lang="en-US" sz="2000" dirty="0"/>
          </a:p>
          <a:p>
            <a:pPr marL="0" indent="0">
              <a:buNone/>
            </a:pPr>
            <a:r>
              <a:rPr lang="en-US" sz="2000" dirty="0">
                <a:hlinkClick r:id="rId7"/>
              </a:rPr>
              <a:t>Vaccination et surveillance de l'influenza aviaire hautement pathogène chez les volailles — situation actuelle et perspectives – ScienceDirect</a:t>
            </a:r>
            <a:endParaRPr lang="en-US" sz="2000" dirty="0"/>
          </a:p>
          <a:p>
            <a:pPr marL="0" indent="0">
              <a:buNone/>
            </a:pPr>
            <a:r>
              <a:rPr lang="en-US" sz="2000" dirty="0">
                <a:hlinkClick r:id="rId8"/>
              </a:rPr>
              <a:t>Propagation mondiale des virus de l'influenza aviaire de sous-type H3 avec une évolution accélérée après transmission interespèces – ScienceDirect</a:t>
            </a:r>
            <a:endParaRPr lang="en-US" sz="2000" dirty="0"/>
          </a:p>
          <a:p>
            <a:pPr marL="0" indent="0">
              <a:buNone/>
            </a:pPr>
            <a:r>
              <a:rPr lang="en-US" sz="2000" dirty="0">
                <a:hlinkClick r:id="rId9"/>
              </a:rPr>
              <a:t>Évaluation du risque pour la santé publique des nouveaux virus de la grippe aviaire H3N3 réassortis apparus chez les poulets | mBio</a:t>
            </a:r>
            <a:endParaRPr lang="en-US" sz="2000" dirty="0"/>
          </a:p>
          <a:p>
            <a:pPr marL="0" indent="0">
              <a:buNone/>
            </a:pPr>
            <a:endParaRPr lang="en-US" sz="2000" dirty="0">
              <a:solidFill>
                <a:srgbClr val="0070C0"/>
              </a:solidFill>
            </a:endParaRPr>
          </a:p>
        </p:txBody>
      </p:sp>
    </p:spTree>
    <p:extLst>
      <p:ext uri="{BB962C8B-B14F-4D97-AF65-F5344CB8AC3E}">
        <p14:creationId xmlns:p14="http://schemas.microsoft.com/office/powerpoint/2010/main" val="283116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710565"/>
          </a:xfrm>
        </p:spPr>
        <p:txBody>
          <a:bodyPr/>
          <a:lstStyle/>
          <a:p>
            <a:r>
              <a:rPr lang="en-CA" sz="3600" dirty="0"/>
              <a:t>Résultats scientifiques</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674265" y="1064713"/>
            <a:ext cx="10515600" cy="4158294"/>
          </a:xfrm>
        </p:spPr>
        <p:txBody>
          <a:bodyPr/>
          <a:lstStyle/>
          <a:p>
            <a:endParaRPr lang="en-CA" sz="2400" dirty="0">
              <a:solidFill>
                <a:srgbClr val="0070C0"/>
              </a:solidFill>
            </a:endParaRPr>
          </a:p>
          <a:p>
            <a:pPr marL="0" indent="0">
              <a:buNone/>
            </a:pPr>
            <a:r>
              <a:rPr lang="en-US" sz="2400" dirty="0">
                <a:hlinkClick r:id="rId3"/>
              </a:rPr>
              <a:t>Résistance génétique ou résistance des volailles au virus de la grippe aviaire : mirage ou réalité ? | Journal of Virology</a:t>
            </a:r>
            <a:endParaRPr lang="en-US" sz="2400" dirty="0"/>
          </a:p>
          <a:p>
            <a:pPr marL="0" indent="0">
              <a:buNone/>
            </a:pPr>
            <a:r>
              <a:rPr lang="en-US" sz="2400" dirty="0">
                <a:hlinkClick r:id="rId4"/>
              </a:rPr>
              <a:t>Analyse phylogénétique et propagation du virus HPAI H5N1 dans les pays du Moyen-Orient à partir </a:t>
            </a:r>
            <a:r>
              <a:rPr lang="en-US" sz="2400" dirty="0"/>
              <a:t>des séquences</a:t>
            </a:r>
            <a:r>
              <a:rPr lang="en-US" sz="2400" dirty="0">
                <a:hlinkClick r:id="rId4"/>
              </a:rPr>
              <a:t> des gènes de l'hémagglutinine et de la neuraminidase </a:t>
            </a:r>
          </a:p>
          <a:p>
            <a:pPr marL="0" indent="0">
              <a:buNone/>
            </a:pPr>
            <a:r>
              <a:rPr lang="en-US" sz="2400" dirty="0">
                <a:solidFill>
                  <a:srgbClr val="7030A0"/>
                </a:solidFill>
                <a:hlinkClick r:id="rId5">
                  <a:extLst>
                    <a:ext uri="{A12FA001-AC4F-418D-AE19-62706E023703}">
                      <ahyp:hlinkClr xmlns:ahyp="http://schemas.microsoft.com/office/drawing/2018/hyperlinkcolor" val="tx"/>
                    </a:ext>
                  </a:extLst>
                </a:hlinkClick>
              </a:rPr>
              <a:t>POULTRY Clade 2.3.4.4b virus hautement pathogènes de l'influenza aviaire H5N1 : ce que l'on sait, ce que l'on ignore et les défis à relever | Journal of Virology</a:t>
            </a:r>
            <a:endParaRPr lang="en-US" sz="2400" dirty="0">
              <a:solidFill>
                <a:srgbClr val="7030A0"/>
              </a:solidFill>
            </a:endParaRPr>
          </a:p>
          <a:p>
            <a:pPr marL="0" indent="0">
              <a:buNone/>
            </a:pPr>
            <a:r>
              <a:rPr lang="en-US" sz="2400" dirty="0">
                <a:solidFill>
                  <a:srgbClr val="7030A0"/>
                </a:solidFill>
                <a:hlinkClick r:id="rId6">
                  <a:extLst>
                    <a:ext uri="{A12FA001-AC4F-418D-AE19-62706E023703}">
                      <ahyp:hlinkClr xmlns:ahyp="http://schemas.microsoft.com/office/drawing/2018/hyperlinkcolor" val="tx"/>
                    </a:ext>
                  </a:extLst>
                </a:hlinkClick>
              </a:rPr>
              <a:t>Immunogénicité et efficacité protectrice de cinq vaccins contre le virus de la grippe aviaire hautement pathogène H5N1, clade 2.3.4.4b, chez les oies d'engraissement</a:t>
            </a:r>
            <a:endParaRPr lang="en-US" sz="2400" dirty="0">
              <a:solidFill>
                <a:srgbClr val="7030A0"/>
              </a:solidFill>
            </a:endParaRPr>
          </a:p>
          <a:p>
            <a:pPr marL="0" indent="0">
              <a:buNone/>
            </a:pPr>
            <a:r>
              <a:rPr lang="en-US" sz="2400" dirty="0">
                <a:solidFill>
                  <a:srgbClr val="7030A0"/>
                </a:solidFill>
                <a:hlinkClick r:id="rId7">
                  <a:extLst>
                    <a:ext uri="{A12FA001-AC4F-418D-AE19-62706E023703}">
                      <ahyp:hlinkClr xmlns:ahyp="http://schemas.microsoft.com/office/drawing/2018/hyperlinkcolor" val="tx"/>
                    </a:ext>
                  </a:extLst>
                </a:hlinkClick>
              </a:rPr>
              <a:t>Frontiers | Le virus de la maladie de Newcastle exprimant l'hémagglutinine H5 du clade 2.3.4.4b confère une protection contre l'influenza aviaire hautement pathogène H5N1 mortelle chez les souris BALB/c</a:t>
            </a:r>
            <a:endParaRPr lang="en-CA" sz="2400" dirty="0">
              <a:solidFill>
                <a:srgbClr val="7030A0"/>
              </a:solidFill>
            </a:endParaRPr>
          </a:p>
          <a:p>
            <a:pPr marL="0" indent="0">
              <a:buNone/>
            </a:pPr>
            <a:endParaRPr lang="en-US" sz="2400" dirty="0"/>
          </a:p>
          <a:p>
            <a:pPr marL="0" indent="0">
              <a:buNone/>
            </a:pPr>
            <a:endParaRPr lang="en-US" sz="2400" dirty="0"/>
          </a:p>
          <a:p>
            <a:pPr marL="0" indent="0">
              <a:buNone/>
            </a:pPr>
            <a:endParaRPr lang="en-US" sz="2400" dirty="0">
              <a:solidFill>
                <a:srgbClr val="0070C0"/>
              </a:solidFill>
            </a:endParaRPr>
          </a:p>
        </p:txBody>
      </p:sp>
    </p:spTree>
    <p:extLst>
      <p:ext uri="{BB962C8B-B14F-4D97-AF65-F5344CB8AC3E}">
        <p14:creationId xmlns:p14="http://schemas.microsoft.com/office/powerpoint/2010/main" val="253676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D8C4AD-1F0D-7457-70F3-B2F8C5BC2BA1}"/>
              </a:ext>
            </a:extLst>
          </p:cNvPr>
          <p:cNvSpPr>
            <a:spLocks noGrp="1"/>
          </p:cNvSpPr>
          <p:nvPr>
            <p:ph type="title"/>
          </p:nvPr>
        </p:nvSpPr>
        <p:spPr>
          <a:xfrm>
            <a:off x="838200" y="1"/>
            <a:ext cx="10515600" cy="1228374"/>
          </a:xfrm>
        </p:spPr>
        <p:txBody>
          <a:bodyPr/>
          <a:lstStyle/>
          <a:p>
            <a:r>
              <a:rPr lang="en-US" sz="3200" dirty="0">
                <a:hlinkClick r:id="rId3"/>
              </a:rPr>
              <a:t>WAHIS </a:t>
            </a:r>
            <a:r>
              <a:rPr lang="en-US" sz="3200" dirty="0"/>
              <a:t>– </a:t>
            </a:r>
            <a:r>
              <a:rPr lang="en-US" sz="3200" dirty="0">
                <a:hlinkClick r:id="rId4"/>
              </a:rPr>
              <a:t>Maladie de Newcastle au Canada</a:t>
            </a:r>
            <a:endParaRPr lang="en-CA" sz="3200" dirty="0"/>
          </a:p>
        </p:txBody>
      </p:sp>
      <p:sp>
        <p:nvSpPr>
          <p:cNvPr id="2" name="Text Placeholder 1">
            <a:extLst>
              <a:ext uri="{FF2B5EF4-FFF2-40B4-BE49-F238E27FC236}">
                <a16:creationId xmlns:a16="http://schemas.microsoft.com/office/drawing/2014/main" id="{3BD62DF0-32D9-0DAF-8BF9-39B2E0160FDC}"/>
              </a:ext>
            </a:extLst>
          </p:cNvPr>
          <p:cNvSpPr>
            <a:spLocks noGrp="1"/>
          </p:cNvSpPr>
          <p:nvPr>
            <p:ph sz="half" idx="1"/>
          </p:nvPr>
        </p:nvSpPr>
        <p:spPr>
          <a:xfrm>
            <a:off x="354942" y="1228375"/>
            <a:ext cx="4601028" cy="4351338"/>
          </a:xfrm>
        </p:spPr>
        <p:txBody>
          <a:bodyPr/>
          <a:lstStyle/>
          <a:p>
            <a:r>
              <a:rPr lang="en-CA" sz="2000" dirty="0"/>
              <a:t>Le Canada a signalé des cas de maladie de Newcastle dans deux élevages de pigeons en Colombie-Britannique</a:t>
            </a:r>
          </a:p>
          <a:p>
            <a:r>
              <a:rPr lang="en-CA" sz="2000" dirty="0"/>
              <a:t>Première déclaration depuis 1973</a:t>
            </a:r>
          </a:p>
          <a:p>
            <a:r>
              <a:rPr lang="en-CA" sz="2000" dirty="0"/>
              <a:t>Avian Paramyxovirus-1 chez des pigeons commerciaux dans la vallée du Fraser, en Colombie-Britannique</a:t>
            </a:r>
          </a:p>
          <a:p>
            <a:r>
              <a:rPr lang="en-CA" sz="2000" dirty="0"/>
              <a:t>Souche de PPMV-1 adaptée aux pigeons, compatible avec la maladie de Newcastle</a:t>
            </a:r>
          </a:p>
          <a:p>
            <a:endParaRPr lang="en-CA" sz="2000" dirty="0"/>
          </a:p>
          <a:p>
            <a:pPr marL="0" indent="0">
              <a:buNone/>
            </a:pPr>
            <a:r>
              <a:rPr lang="en-CA" sz="2000" b="1" dirty="0"/>
              <a:t>Question : </a:t>
            </a:r>
            <a:r>
              <a:rPr lang="en-CA" sz="2000" dirty="0"/>
              <a:t>pourquoi la vaccination contre la maladie de Newcastle ne pose-t-elle aucun problème, alors que la vaccination contre la grippe aviaire hautement pathogène suscite de vives inquiétudes ?</a:t>
            </a:r>
          </a:p>
        </p:txBody>
      </p:sp>
      <p:pic>
        <p:nvPicPr>
          <p:cNvPr id="1026" name="Picture 2" descr="Torticollis, pigeon">
            <a:extLst>
              <a:ext uri="{FF2B5EF4-FFF2-40B4-BE49-F238E27FC236}">
                <a16:creationId xmlns:a16="http://schemas.microsoft.com/office/drawing/2014/main" id="{D8671E80-389E-1E31-F9E7-E855774C3D9D}"/>
              </a:ext>
            </a:extLst>
          </p:cNvPr>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5487639" y="1597706"/>
            <a:ext cx="6704361" cy="457925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F0BB856-B616-8890-B5D3-F148E7772573}"/>
              </a:ext>
            </a:extLst>
          </p:cNvPr>
          <p:cNvSpPr txBox="1"/>
          <p:nvPr/>
        </p:nvSpPr>
        <p:spPr>
          <a:xfrm>
            <a:off x="6096000" y="6176963"/>
            <a:ext cx="4397999" cy="369332"/>
          </a:xfrm>
          <a:prstGeom prst="rect">
            <a:avLst/>
          </a:prstGeom>
          <a:noFill/>
        </p:spPr>
        <p:txBody>
          <a:bodyPr wrap="none" rtlCol="0">
            <a:spAutoFit/>
          </a:bodyPr>
          <a:lstStyle/>
          <a:p>
            <a:r>
              <a:rPr lang="en-CA" dirty="0">
                <a:hlinkClick r:id="rId6"/>
              </a:rPr>
              <a:t>Image tirée du Merck Manual – Dr </a:t>
            </a:r>
            <a:r>
              <a:rPr lang="en-CA" dirty="0" err="1">
                <a:hlinkClick r:id="rId6"/>
              </a:rPr>
              <a:t>Kiril </a:t>
            </a:r>
            <a:r>
              <a:rPr lang="en-CA" dirty="0">
                <a:hlinkClick r:id="rId6"/>
              </a:rPr>
              <a:t>Dimitrov</a:t>
            </a:r>
            <a:endParaRPr lang="en-CA" dirty="0"/>
          </a:p>
        </p:txBody>
      </p:sp>
    </p:spTree>
    <p:extLst>
      <p:ext uri="{BB962C8B-B14F-4D97-AF65-F5344CB8AC3E}">
        <p14:creationId xmlns:p14="http://schemas.microsoft.com/office/powerpoint/2010/main" val="421435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CE09355-A661-3947-7DCE-A88789EB2988}"/>
              </a:ext>
            </a:extLst>
          </p:cNvPr>
          <p:cNvPicPr>
            <a:picLocks noChangeAspect="1"/>
          </p:cNvPicPr>
          <p:nvPr/>
        </p:nvPicPr>
        <p:blipFill>
          <a:blip r:embed="rId3"/>
          <a:stretch>
            <a:fillRect/>
          </a:stretch>
        </p:blipFill>
        <p:spPr>
          <a:xfrm>
            <a:off x="223030" y="674297"/>
            <a:ext cx="11745940" cy="5999037"/>
          </a:xfrm>
          <a:prstGeom prst="rect">
            <a:avLst/>
          </a:prstGeom>
        </p:spPr>
      </p:pic>
      <p:sp>
        <p:nvSpPr>
          <p:cNvPr id="4" name="Titre 1"/>
          <p:cNvSpPr>
            <a:spLocks noGrp="1"/>
          </p:cNvSpPr>
          <p:nvPr>
            <p:ph type="title"/>
          </p:nvPr>
        </p:nvSpPr>
        <p:spPr>
          <a:xfrm>
            <a:off x="580103" y="184666"/>
            <a:ext cx="10024957" cy="576072"/>
          </a:xfrm>
          <a:noFill/>
        </p:spPr>
        <p:txBody>
          <a:bodyPr>
            <a:normAutofit/>
          </a:bodyPr>
          <a:lstStyle/>
          <a:p>
            <a:r>
              <a:rPr lang="en-CA" sz="3200" b="1" dirty="0">
                <a:latin typeface="Arial" panose="020B0604020202020204" pitchFamily="34" charset="0"/>
                <a:cs typeface="Arial" panose="020B0604020202020204" pitchFamily="34" charset="0"/>
              </a:rPr>
              <a:t>HPAI chez les oiseaux domestiques au Canada</a:t>
            </a:r>
            <a:endParaRPr lang="en-CA" sz="3200" b="1" dirty="0"/>
          </a:p>
        </p:txBody>
      </p:sp>
      <p:sp>
        <p:nvSpPr>
          <p:cNvPr id="5" name="Rectangle 4"/>
          <p:cNvSpPr/>
          <p:nvPr/>
        </p:nvSpPr>
        <p:spPr>
          <a:xfrm>
            <a:off x="580103" y="6409009"/>
            <a:ext cx="1971950" cy="369332"/>
          </a:xfrm>
          <a:prstGeom prst="rect">
            <a:avLst/>
          </a:prstGeom>
        </p:spPr>
        <p:txBody>
          <a:bodyPr wrap="none">
            <a:spAutoFit/>
          </a:bodyPr>
          <a:lstStyle/>
          <a:p>
            <a:r>
              <a:rPr lang="en-US" dirty="0">
                <a:hlinkClick r:id="rId4"/>
              </a:rPr>
              <a:t>Microsoft Power BI</a:t>
            </a:r>
            <a:endParaRPr lang="en-CA" dirty="0"/>
          </a:p>
        </p:txBody>
      </p:sp>
      <p:sp>
        <p:nvSpPr>
          <p:cNvPr id="7" name="TextBox 6">
            <a:extLst>
              <a:ext uri="{FF2B5EF4-FFF2-40B4-BE49-F238E27FC236}">
                <a16:creationId xmlns:a16="http://schemas.microsoft.com/office/drawing/2014/main" id="{8EE31712-EB10-211F-4F4E-E13947CEB709}"/>
              </a:ext>
            </a:extLst>
          </p:cNvPr>
          <p:cNvSpPr txBox="1"/>
          <p:nvPr/>
        </p:nvSpPr>
        <p:spPr>
          <a:xfrm>
            <a:off x="2431566" y="6409009"/>
            <a:ext cx="2666949" cy="369332"/>
          </a:xfrm>
          <a:prstGeom prst="rect">
            <a:avLst/>
          </a:prstGeom>
          <a:noFill/>
        </p:spPr>
        <p:txBody>
          <a:bodyPr wrap="none" rtlCol="0">
            <a:spAutoFit/>
          </a:bodyPr>
          <a:lstStyle/>
          <a:p>
            <a:r>
              <a:rPr lang="en-CA" dirty="0"/>
              <a:t>Dernière mise à jour le 18 juillet 2025</a:t>
            </a:r>
          </a:p>
        </p:txBody>
      </p:sp>
    </p:spTree>
    <p:extLst>
      <p:ext uri="{BB962C8B-B14F-4D97-AF65-F5344CB8AC3E}">
        <p14:creationId xmlns:p14="http://schemas.microsoft.com/office/powerpoint/2010/main" val="155822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961F2-677C-C319-831B-0DD9E572FF09}"/>
              </a:ext>
            </a:extLst>
          </p:cNvPr>
          <p:cNvSpPr>
            <a:spLocks noGrp="1"/>
          </p:cNvSpPr>
          <p:nvPr>
            <p:ph type="title"/>
          </p:nvPr>
        </p:nvSpPr>
        <p:spPr>
          <a:xfrm>
            <a:off x="458190" y="1"/>
            <a:ext cx="10515600" cy="1329069"/>
          </a:xfrm>
        </p:spPr>
        <p:txBody>
          <a:bodyPr/>
          <a:lstStyle/>
          <a:p>
            <a:r>
              <a:rPr lang="en-US" sz="2800" b="1" dirty="0">
                <a:solidFill>
                  <a:srgbClr val="0070C0"/>
                </a:solidFill>
                <a:latin typeface="+mn-lt"/>
                <a:hlinkClick r:id="rId3">
                  <a:extLst>
                    <a:ext uri="{A12FA001-AC4F-418D-AE19-62706E023703}">
                      <ahyp:hlinkClr xmlns:ahyp="http://schemas.microsoft.com/office/drawing/2018/hyperlinkcolor" val="tx"/>
                    </a:ext>
                  </a:extLst>
                </a:hlinkClick>
              </a:rPr>
              <a:t>État d'avancement des mesures prises pour lutter contre la grippe aviaire par province - inspection.canada.ca</a:t>
            </a:r>
            <a:endParaRPr lang="en-CA" sz="2800" b="1" dirty="0">
              <a:solidFill>
                <a:srgbClr val="0070C0"/>
              </a:solidFill>
              <a:latin typeface="+mn-lt"/>
            </a:endParaRPr>
          </a:p>
        </p:txBody>
      </p:sp>
      <p:sp>
        <p:nvSpPr>
          <p:cNvPr id="6" name="TextBox 5">
            <a:extLst>
              <a:ext uri="{FF2B5EF4-FFF2-40B4-BE49-F238E27FC236}">
                <a16:creationId xmlns:a16="http://schemas.microsoft.com/office/drawing/2014/main" id="{70FE0826-0A68-7112-A31F-6002B17CA3A5}"/>
              </a:ext>
            </a:extLst>
          </p:cNvPr>
          <p:cNvSpPr txBox="1"/>
          <p:nvPr/>
        </p:nvSpPr>
        <p:spPr>
          <a:xfrm>
            <a:off x="213683" y="2767280"/>
            <a:ext cx="3444949" cy="1323439"/>
          </a:xfrm>
          <a:prstGeom prst="rect">
            <a:avLst/>
          </a:prstGeom>
          <a:noFill/>
        </p:spPr>
        <p:txBody>
          <a:bodyPr wrap="square" rtlCol="0">
            <a:spAutoFit/>
          </a:bodyPr>
          <a:lstStyle/>
          <a:p>
            <a:r>
              <a:rPr lang="en-CA" sz="2000" b="1" dirty="0"/>
              <a:t>7 zones de contrôle primaire actives – au 4 juillet 2025</a:t>
            </a:r>
          </a:p>
          <a:p>
            <a:r>
              <a:rPr lang="en-CA" sz="2000" b="1" dirty="0"/>
              <a:t>2 zones de contrôle primaire actives </a:t>
            </a:r>
          </a:p>
          <a:p>
            <a:endParaRPr lang="en-CA" sz="2000" b="1" dirty="0"/>
          </a:p>
          <a:p>
            <a:endParaRPr lang="en-CA" sz="2000" b="1" dirty="0"/>
          </a:p>
        </p:txBody>
      </p:sp>
      <p:pic>
        <p:nvPicPr>
          <p:cNvPr id="4" name="Picture 3">
            <a:extLst>
              <a:ext uri="{FF2B5EF4-FFF2-40B4-BE49-F238E27FC236}">
                <a16:creationId xmlns:a16="http://schemas.microsoft.com/office/drawing/2014/main" id="{09A6C3B3-2730-4138-A653-CD79FE25E072}"/>
              </a:ext>
            </a:extLst>
          </p:cNvPr>
          <p:cNvPicPr>
            <a:picLocks noChangeAspect="1"/>
          </p:cNvPicPr>
          <p:nvPr/>
        </p:nvPicPr>
        <p:blipFill>
          <a:blip r:embed="rId4"/>
          <a:stretch>
            <a:fillRect/>
          </a:stretch>
        </p:blipFill>
        <p:spPr>
          <a:xfrm>
            <a:off x="3658632" y="1329070"/>
            <a:ext cx="8617393" cy="5150115"/>
          </a:xfrm>
          <a:prstGeom prst="rect">
            <a:avLst/>
          </a:prstGeom>
        </p:spPr>
      </p:pic>
    </p:spTree>
    <p:extLst>
      <p:ext uri="{BB962C8B-B14F-4D97-AF65-F5344CB8AC3E}">
        <p14:creationId xmlns:p14="http://schemas.microsoft.com/office/powerpoint/2010/main" val="351929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a:t>Faune sauvage HPAI</a:t>
            </a:r>
            <a:endParaRPr lang="en-US" dirty="0"/>
          </a:p>
        </p:txBody>
      </p:sp>
      <p:sp>
        <p:nvSpPr>
          <p:cNvPr id="8" name="Content Placeholder 7"/>
          <p:cNvSpPr>
            <a:spLocks noGrp="1"/>
          </p:cNvSpPr>
          <p:nvPr>
            <p:ph sz="half" idx="2"/>
          </p:nvPr>
        </p:nvSpPr>
        <p:spPr>
          <a:xfrm>
            <a:off x="7526047" y="1315734"/>
            <a:ext cx="4665952" cy="3143031"/>
          </a:xfrm>
        </p:spPr>
        <p:txBody>
          <a:bodyPr/>
          <a:lstStyle/>
          <a:p>
            <a:pPr marL="0" indent="0">
              <a:buNone/>
            </a:pPr>
            <a:r>
              <a:rPr lang="en-CA" sz="2400" dirty="0"/>
              <a:t>Tableau de bord Filtré du 1er avril 2025 au 22 juillet 2025 (date de collecte)</a:t>
            </a:r>
          </a:p>
          <a:p>
            <a:pPr marL="0" indent="0">
              <a:buNone/>
            </a:pPr>
            <a:endParaRPr lang="en-CA" sz="2400" dirty="0"/>
          </a:p>
          <a:p>
            <a:r>
              <a:rPr lang="en-CA" sz="2400" dirty="0"/>
              <a:t>97 nouveaux cas confirmés</a:t>
            </a:r>
          </a:p>
          <a:p>
            <a:pPr lvl="1"/>
            <a:r>
              <a:rPr lang="en-CA" sz="2000" dirty="0"/>
              <a:t>H5N1 (76) 6 provinces</a:t>
            </a:r>
          </a:p>
          <a:p>
            <a:pPr lvl="1"/>
            <a:r>
              <a:rPr lang="en-CA" sz="2000" dirty="0"/>
              <a:t>H5N5 (21) 2 provinces – Nouvelle-Écosse et Ontario </a:t>
            </a:r>
          </a:p>
          <a:p>
            <a:pPr marL="457200" lvl="1" indent="0">
              <a:buNone/>
            </a:pPr>
            <a:endParaRPr lang="en-CA" sz="2000" dirty="0"/>
          </a:p>
          <a:p>
            <a:r>
              <a:rPr lang="en-CA" sz="2400" dirty="0"/>
              <a:t>Mammifères</a:t>
            </a:r>
          </a:p>
          <a:p>
            <a:pPr lvl="1"/>
            <a:r>
              <a:rPr lang="en-CA" sz="2000" dirty="0"/>
              <a:t>Mouffettes (Manitoba) + renards roux (Nouvelle-Écosse)</a:t>
            </a:r>
          </a:p>
        </p:txBody>
      </p:sp>
      <p:sp>
        <p:nvSpPr>
          <p:cNvPr id="2" name="TextBox 1"/>
          <p:cNvSpPr txBox="1"/>
          <p:nvPr/>
        </p:nvSpPr>
        <p:spPr>
          <a:xfrm>
            <a:off x="844000" y="6052710"/>
            <a:ext cx="3364214" cy="400110"/>
          </a:xfrm>
          <a:prstGeom prst="rect">
            <a:avLst/>
          </a:prstGeom>
          <a:noFill/>
        </p:spPr>
        <p:txBody>
          <a:bodyPr wrap="square" rtlCol="0">
            <a:spAutoFit/>
          </a:bodyPr>
          <a:lstStyle/>
          <a:p>
            <a:r>
              <a:rPr lang="en-CA" sz="2000" dirty="0">
                <a:hlinkClick r:id="rId3"/>
              </a:rPr>
              <a:t>Tableau de bord des oiseaux sauvages </a:t>
            </a:r>
            <a:endParaRPr lang="en-US" sz="2000" dirty="0"/>
          </a:p>
        </p:txBody>
      </p:sp>
      <p:sp>
        <p:nvSpPr>
          <p:cNvPr id="7" name="TextBox 6"/>
          <p:cNvSpPr txBox="1"/>
          <p:nvPr/>
        </p:nvSpPr>
        <p:spPr>
          <a:xfrm>
            <a:off x="0" y="6255553"/>
            <a:ext cx="780983" cy="369332"/>
          </a:xfrm>
          <a:prstGeom prst="rect">
            <a:avLst/>
          </a:prstGeom>
          <a:noFill/>
        </p:spPr>
        <p:txBody>
          <a:bodyPr wrap="none" rtlCol="0">
            <a:spAutoFit/>
          </a:bodyPr>
          <a:lstStyle/>
          <a:p>
            <a:r>
              <a:rPr lang="en-CA" b="1" dirty="0">
                <a:hlinkClick r:id="rId4"/>
              </a:rPr>
              <a:t>CWHC</a:t>
            </a:r>
            <a:endParaRPr lang="en-US" b="1" dirty="0"/>
          </a:p>
        </p:txBody>
      </p:sp>
      <p:pic>
        <p:nvPicPr>
          <p:cNvPr id="5" name="Content Placeholder 4">
            <a:extLst>
              <a:ext uri="{FF2B5EF4-FFF2-40B4-BE49-F238E27FC236}">
                <a16:creationId xmlns:a16="http://schemas.microsoft.com/office/drawing/2014/main" id="{7E5250E3-C41F-D28A-16CC-F2FCDDB1B07C}"/>
              </a:ext>
            </a:extLst>
          </p:cNvPr>
          <p:cNvPicPr>
            <a:picLocks noGrp="1" noChangeAspect="1"/>
          </p:cNvPicPr>
          <p:nvPr>
            <p:ph sz="half" idx="1"/>
          </p:nvPr>
        </p:nvPicPr>
        <p:blipFill>
          <a:blip r:embed="rId5"/>
          <a:stretch>
            <a:fillRect/>
          </a:stretch>
        </p:blipFill>
        <p:spPr>
          <a:xfrm>
            <a:off x="390491" y="1412798"/>
            <a:ext cx="6687847" cy="42975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10313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4EBDC-24C3-D5F2-58A1-0FA84682D42B}"/>
              </a:ext>
            </a:extLst>
          </p:cNvPr>
          <p:cNvSpPr>
            <a:spLocks noGrp="1"/>
          </p:cNvSpPr>
          <p:nvPr>
            <p:ph type="title"/>
          </p:nvPr>
        </p:nvSpPr>
        <p:spPr>
          <a:xfrm>
            <a:off x="756920" y="418871"/>
            <a:ext cx="10515600" cy="444730"/>
          </a:xfrm>
        </p:spPr>
        <p:txBody>
          <a:bodyPr/>
          <a:lstStyle/>
          <a:p>
            <a:r>
              <a:rPr lang="en-CA" dirty="0"/>
              <a:t>Cas de volailles domestiques aux États-Unis</a:t>
            </a:r>
          </a:p>
        </p:txBody>
      </p:sp>
      <p:sp>
        <p:nvSpPr>
          <p:cNvPr id="4" name="Slide Number Placeholder 3">
            <a:extLst>
              <a:ext uri="{FF2B5EF4-FFF2-40B4-BE49-F238E27FC236}">
                <a16:creationId xmlns:a16="http://schemas.microsoft.com/office/drawing/2014/main" id="{4C917CD7-729D-E843-8498-8BFA07755855}"/>
              </a:ext>
            </a:extLst>
          </p:cNvPr>
          <p:cNvSpPr>
            <a:spLocks noGrp="1"/>
          </p:cNvSpPr>
          <p:nvPr>
            <p:ph type="sldNum" sz="quarter" idx="14"/>
          </p:nvPr>
        </p:nvSpPr>
        <p:spPr/>
        <p:txBody>
          <a:bodyPr/>
          <a:lstStyle/>
          <a:p>
            <a:pPr>
              <a:defRPr/>
            </a:pPr>
            <a:fld id="{68678C35-086D-4198-975D-7CAE096F9A66}" type="slidenum">
              <a:rPr lang="en-US" altLang="en-US" smtClean="0"/>
              <a:t>6</a:t>
            </a:fld>
            <a:endParaRPr lang="en-US" altLang="en-US"/>
          </a:p>
        </p:txBody>
      </p:sp>
      <p:sp>
        <p:nvSpPr>
          <p:cNvPr id="3" name="Rectangle 2">
            <a:extLst>
              <a:ext uri="{FF2B5EF4-FFF2-40B4-BE49-F238E27FC236}">
                <a16:creationId xmlns:a16="http://schemas.microsoft.com/office/drawing/2014/main" id="{39993030-F70C-E553-6A49-7FB4F932DC39}"/>
              </a:ext>
            </a:extLst>
          </p:cNvPr>
          <p:cNvSpPr/>
          <p:nvPr/>
        </p:nvSpPr>
        <p:spPr>
          <a:xfrm>
            <a:off x="796023" y="1241313"/>
            <a:ext cx="2475987" cy="437537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CB749867-B8DF-1F97-1577-F87E4ADBB873}"/>
              </a:ext>
            </a:extLst>
          </p:cNvPr>
          <p:cNvSpPr/>
          <p:nvPr/>
        </p:nvSpPr>
        <p:spPr>
          <a:xfrm>
            <a:off x="3260020" y="1241313"/>
            <a:ext cx="2666947" cy="437537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4ED70753-CB33-E72E-101E-787417D65417}"/>
              </a:ext>
            </a:extLst>
          </p:cNvPr>
          <p:cNvSpPr/>
          <p:nvPr/>
        </p:nvSpPr>
        <p:spPr>
          <a:xfrm>
            <a:off x="5937984" y="1241313"/>
            <a:ext cx="2666947" cy="437537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42EA5067-E979-6449-E286-D73F19F3C801}"/>
              </a:ext>
            </a:extLst>
          </p:cNvPr>
          <p:cNvSpPr/>
          <p:nvPr/>
        </p:nvSpPr>
        <p:spPr>
          <a:xfrm>
            <a:off x="8615948" y="1241313"/>
            <a:ext cx="1410267" cy="437537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95065496-6CAE-F72E-3552-B10E05850163}"/>
              </a:ext>
            </a:extLst>
          </p:cNvPr>
          <p:cNvPicPr>
            <a:picLocks noChangeAspect="1"/>
          </p:cNvPicPr>
          <p:nvPr/>
        </p:nvPicPr>
        <p:blipFill>
          <a:blip r:embed="rId3"/>
          <a:stretch>
            <a:fillRect/>
          </a:stretch>
        </p:blipFill>
        <p:spPr>
          <a:xfrm>
            <a:off x="479072" y="1190018"/>
            <a:ext cx="11071296" cy="5249111"/>
          </a:xfrm>
          <a:prstGeom prst="rect">
            <a:avLst/>
          </a:prstGeom>
        </p:spPr>
      </p:pic>
    </p:spTree>
    <p:extLst>
      <p:ext uri="{BB962C8B-B14F-4D97-AF65-F5344CB8AC3E}">
        <p14:creationId xmlns:p14="http://schemas.microsoft.com/office/powerpoint/2010/main" val="2744705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12" y="208905"/>
            <a:ext cx="5686698" cy="1325563"/>
          </a:xfrm>
        </p:spPr>
        <p:txBody>
          <a:bodyPr/>
          <a:lstStyle/>
          <a:p>
            <a:r>
              <a:rPr lang="en-CA" sz="2800" dirty="0"/>
              <a:t>États-Unis – Détections de HPAI chez les oiseaux domestiques au cours des 30 derniers jours</a:t>
            </a:r>
          </a:p>
        </p:txBody>
      </p:sp>
      <p:sp>
        <p:nvSpPr>
          <p:cNvPr id="3" name="Content Placeholder 2"/>
          <p:cNvSpPr>
            <a:spLocks noGrp="1"/>
          </p:cNvSpPr>
          <p:nvPr>
            <p:ph sz="half" idx="1"/>
          </p:nvPr>
        </p:nvSpPr>
        <p:spPr>
          <a:xfrm>
            <a:off x="538262" y="1996927"/>
            <a:ext cx="4225290" cy="2686050"/>
          </a:xfrm>
        </p:spPr>
        <p:txBody>
          <a:bodyPr>
            <a:normAutofit/>
          </a:bodyPr>
          <a:lstStyle/>
          <a:p>
            <a:r>
              <a:rPr lang="fr-CA" dirty="0"/>
              <a:t>1 élevage commercial</a:t>
            </a:r>
          </a:p>
          <a:p>
            <a:r>
              <a:rPr lang="fr-CA" dirty="0"/>
              <a:t>0 </a:t>
            </a:r>
            <a:r>
              <a:rPr lang="fr-CA" dirty="0" err="1"/>
              <a:t>Troupeaux domestiques</a:t>
            </a:r>
            <a:endParaRPr lang="fr-CA" dirty="0"/>
          </a:p>
          <a:p>
            <a:r>
              <a:rPr lang="fr-CA" dirty="0"/>
              <a:t>~0,03 million </a:t>
            </a:r>
            <a:r>
              <a:rPr lang="fr-CA" dirty="0" err="1"/>
              <a:t>d'oiseaux</a:t>
            </a:r>
            <a:endParaRPr lang="fr-CA" dirty="0"/>
          </a:p>
        </p:txBody>
      </p:sp>
      <p:sp>
        <p:nvSpPr>
          <p:cNvPr id="7" name="Rectangle 6"/>
          <p:cNvSpPr/>
          <p:nvPr/>
        </p:nvSpPr>
        <p:spPr>
          <a:xfrm>
            <a:off x="340537" y="4470598"/>
            <a:ext cx="4841241" cy="1200329"/>
          </a:xfrm>
          <a:prstGeom prst="rect">
            <a:avLst/>
          </a:prstGeom>
        </p:spPr>
        <p:txBody>
          <a:bodyPr wrap="square">
            <a:spAutoFit/>
          </a:bodyPr>
          <a:lstStyle/>
          <a:p>
            <a:r>
              <a:rPr lang="en-US" dirty="0">
                <a:hlinkClick r:id="rId3"/>
              </a:rPr>
              <a:t>Confirmations de cas d'influenza aviaire hautement pathogène dans des troupeaux commerciaux et domestiques | Service d'inspection sanitaire des animaux et des végétaux (usda.gov)</a:t>
            </a:r>
            <a:endParaRPr lang="en-CA" dirty="0"/>
          </a:p>
        </p:txBody>
      </p:sp>
      <p:pic>
        <p:nvPicPr>
          <p:cNvPr id="10" name="Content Placeholder 9">
            <a:extLst>
              <a:ext uri="{FF2B5EF4-FFF2-40B4-BE49-F238E27FC236}">
                <a16:creationId xmlns:a16="http://schemas.microsoft.com/office/drawing/2014/main" id="{B7FD38B1-93E1-3195-20C4-E3AC3FF917F1}"/>
              </a:ext>
            </a:extLst>
          </p:cNvPr>
          <p:cNvPicPr>
            <a:picLocks noGrp="1" noChangeAspect="1"/>
          </p:cNvPicPr>
          <p:nvPr>
            <p:ph sz="half" idx="2"/>
          </p:nvPr>
        </p:nvPicPr>
        <p:blipFill>
          <a:blip r:embed="rId4"/>
          <a:stretch>
            <a:fillRect/>
          </a:stretch>
        </p:blipFill>
        <p:spPr>
          <a:xfrm>
            <a:off x="6213610" y="3055274"/>
            <a:ext cx="5181600" cy="3802726"/>
          </a:xfrm>
          <a:ln>
            <a:solidFill>
              <a:schemeClr val="tx1"/>
            </a:solidFill>
          </a:ln>
        </p:spPr>
      </p:pic>
      <p:pic>
        <p:nvPicPr>
          <p:cNvPr id="6" name="Picture 5">
            <a:extLst>
              <a:ext uri="{FF2B5EF4-FFF2-40B4-BE49-F238E27FC236}">
                <a16:creationId xmlns:a16="http://schemas.microsoft.com/office/drawing/2014/main" id="{89BDEA92-8E6F-B990-50C0-300907D1E651}"/>
              </a:ext>
            </a:extLst>
          </p:cNvPr>
          <p:cNvPicPr>
            <a:picLocks noChangeAspect="1"/>
          </p:cNvPicPr>
          <p:nvPr/>
        </p:nvPicPr>
        <p:blipFill>
          <a:blip r:embed="rId5"/>
          <a:stretch>
            <a:fillRect/>
          </a:stretch>
        </p:blipFill>
        <p:spPr>
          <a:xfrm>
            <a:off x="6172200" y="0"/>
            <a:ext cx="5264421" cy="3435527"/>
          </a:xfrm>
          <a:prstGeom prst="rect">
            <a:avLst/>
          </a:prstGeom>
          <a:ln>
            <a:solidFill>
              <a:schemeClr val="tx1"/>
            </a:solidFill>
          </a:ln>
        </p:spPr>
      </p:pic>
    </p:spTree>
    <p:extLst>
      <p:ext uri="{BB962C8B-B14F-4D97-AF65-F5344CB8AC3E}">
        <p14:creationId xmlns:p14="http://schemas.microsoft.com/office/powerpoint/2010/main" val="1739207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911817"/>
          </a:xfrm>
        </p:spPr>
        <p:txBody>
          <a:bodyPr/>
          <a:lstStyle/>
          <a:p>
            <a:r>
              <a:rPr lang="en-CA" sz="3600" dirty="0"/>
              <a:t>Détections de l'IAHP chez les oiseaux sauvages aux États-Unis, du 15 juin au 15 juillet 2025</a:t>
            </a:r>
          </a:p>
        </p:txBody>
      </p:sp>
      <p:sp>
        <p:nvSpPr>
          <p:cNvPr id="7" name="TextBox 6"/>
          <p:cNvSpPr txBox="1"/>
          <p:nvPr/>
        </p:nvSpPr>
        <p:spPr>
          <a:xfrm>
            <a:off x="6926580" y="1783208"/>
            <a:ext cx="4327662" cy="1938992"/>
          </a:xfrm>
          <a:prstGeom prst="rect">
            <a:avLst/>
          </a:prstGeom>
          <a:noFill/>
        </p:spPr>
        <p:txBody>
          <a:bodyPr wrap="square" rtlCol="0">
            <a:spAutoFit/>
          </a:bodyPr>
          <a:lstStyle/>
          <a:p>
            <a:r>
              <a:rPr lang="en-CA" sz="2400" dirty="0"/>
              <a:t>6 cas d'IAHP détectés chez des oiseaux sauvages au cours des 30 derniers jours</a:t>
            </a:r>
          </a:p>
          <a:p>
            <a:endParaRPr lang="en-CA" sz="2400" dirty="0"/>
          </a:p>
          <a:p>
            <a:r>
              <a:rPr lang="en-CA" sz="2400" dirty="0"/>
              <a:t>Génotypage incertain et nombre inconnu d'oiseaux testés</a:t>
            </a:r>
          </a:p>
        </p:txBody>
      </p:sp>
      <p:sp>
        <p:nvSpPr>
          <p:cNvPr id="9" name="Rectangle 8"/>
          <p:cNvSpPr/>
          <p:nvPr/>
        </p:nvSpPr>
        <p:spPr>
          <a:xfrm>
            <a:off x="6650691" y="4120743"/>
            <a:ext cx="3945375" cy="369332"/>
          </a:xfrm>
          <a:prstGeom prst="rect">
            <a:avLst/>
          </a:prstGeom>
        </p:spPr>
        <p:txBody>
          <a:bodyPr wrap="none">
            <a:spAutoFit/>
          </a:bodyPr>
          <a:lstStyle/>
          <a:p>
            <a:r>
              <a:rPr lang="en-US" dirty="0">
                <a:hlinkClick r:id="rId3"/>
              </a:rPr>
              <a:t>Détections de l'IAHP chez les oiseaux sauvages (usda.gov)</a:t>
            </a:r>
            <a:endParaRPr lang="en-CA" dirty="0"/>
          </a:p>
        </p:txBody>
      </p:sp>
      <p:pic>
        <p:nvPicPr>
          <p:cNvPr id="5" name="Content Placeholder 4">
            <a:extLst>
              <a:ext uri="{FF2B5EF4-FFF2-40B4-BE49-F238E27FC236}">
                <a16:creationId xmlns:a16="http://schemas.microsoft.com/office/drawing/2014/main" id="{394451F8-C768-989F-BCCB-5AE279513A93}"/>
              </a:ext>
            </a:extLst>
          </p:cNvPr>
          <p:cNvPicPr>
            <a:picLocks noGrp="1" noChangeAspect="1"/>
          </p:cNvPicPr>
          <p:nvPr>
            <p:ph sz="half" idx="1"/>
          </p:nvPr>
        </p:nvPicPr>
        <p:blipFill>
          <a:blip r:embed="rId4"/>
          <a:stretch>
            <a:fillRect/>
          </a:stretch>
        </p:blipFill>
        <p:spPr>
          <a:xfrm>
            <a:off x="185057" y="1678120"/>
            <a:ext cx="6458347" cy="393587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900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198E118-7D20-C07B-332E-CEE719F860BF}"/>
              </a:ext>
            </a:extLst>
          </p:cNvPr>
          <p:cNvPicPr>
            <a:picLocks noChangeAspect="1"/>
          </p:cNvPicPr>
          <p:nvPr/>
        </p:nvPicPr>
        <p:blipFill>
          <a:blip r:embed="rId3"/>
          <a:stretch>
            <a:fillRect/>
          </a:stretch>
        </p:blipFill>
        <p:spPr>
          <a:xfrm>
            <a:off x="4224537" y="0"/>
            <a:ext cx="7850505" cy="6782606"/>
          </a:xfrm>
          <a:prstGeom prst="rect">
            <a:avLst/>
          </a:prstGeom>
        </p:spPr>
      </p:pic>
      <p:sp>
        <p:nvSpPr>
          <p:cNvPr id="2" name="Title 1">
            <a:extLst>
              <a:ext uri="{FF2B5EF4-FFF2-40B4-BE49-F238E27FC236}">
                <a16:creationId xmlns:a16="http://schemas.microsoft.com/office/drawing/2014/main" id="{7926B142-25CD-2331-5C37-312CE8F308E5}"/>
              </a:ext>
            </a:extLst>
          </p:cNvPr>
          <p:cNvSpPr>
            <a:spLocks noGrp="1"/>
          </p:cNvSpPr>
          <p:nvPr>
            <p:ph type="title"/>
          </p:nvPr>
        </p:nvSpPr>
        <p:spPr>
          <a:xfrm>
            <a:off x="475796" y="446070"/>
            <a:ext cx="3269343" cy="1325563"/>
          </a:xfrm>
        </p:spPr>
        <p:txBody>
          <a:bodyPr/>
          <a:lstStyle/>
          <a:p>
            <a:r>
              <a:rPr lang="en-CA" dirty="0"/>
              <a:t>Union européenne</a:t>
            </a:r>
          </a:p>
        </p:txBody>
      </p:sp>
      <p:sp>
        <p:nvSpPr>
          <p:cNvPr id="4" name="Slide Number Placeholder 3">
            <a:extLst>
              <a:ext uri="{FF2B5EF4-FFF2-40B4-BE49-F238E27FC236}">
                <a16:creationId xmlns:a16="http://schemas.microsoft.com/office/drawing/2014/main" id="{B7E1BDEB-6F13-1DFA-CB67-232F3BDFD000}"/>
              </a:ext>
            </a:extLst>
          </p:cNvPr>
          <p:cNvSpPr>
            <a:spLocks noGrp="1"/>
          </p:cNvSpPr>
          <p:nvPr>
            <p:ph type="sldNum" sz="quarter" idx="14"/>
          </p:nvPr>
        </p:nvSpPr>
        <p:spPr/>
        <p:txBody>
          <a:bodyPr/>
          <a:lstStyle/>
          <a:p>
            <a:pPr>
              <a:defRPr/>
            </a:pPr>
            <a:fld id="{68678C35-086D-4198-975D-7CAE096F9A66}" type="slidenum">
              <a:rPr lang="en-US" altLang="en-US" smtClean="0"/>
              <a:t>9</a:t>
            </a:fld>
            <a:endParaRPr lang="en-US" altLang="en-US"/>
          </a:p>
        </p:txBody>
      </p:sp>
      <p:sp>
        <p:nvSpPr>
          <p:cNvPr id="3" name="Rectangle 2">
            <a:extLst>
              <a:ext uri="{FF2B5EF4-FFF2-40B4-BE49-F238E27FC236}">
                <a16:creationId xmlns:a16="http://schemas.microsoft.com/office/drawing/2014/main" id="{4A3E66E2-904A-316A-110C-ADB8FA491228}"/>
              </a:ext>
            </a:extLst>
          </p:cNvPr>
          <p:cNvSpPr/>
          <p:nvPr/>
        </p:nvSpPr>
        <p:spPr>
          <a:xfrm>
            <a:off x="4776987" y="68262"/>
            <a:ext cx="1266825"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a:extLst>
              <a:ext uri="{FF2B5EF4-FFF2-40B4-BE49-F238E27FC236}">
                <a16:creationId xmlns:a16="http://schemas.microsoft.com/office/drawing/2014/main" id="{92C2C83D-D355-EDFD-FD89-C1E036863EBA}"/>
              </a:ext>
            </a:extLst>
          </p:cNvPr>
          <p:cNvSpPr/>
          <p:nvPr/>
        </p:nvSpPr>
        <p:spPr>
          <a:xfrm>
            <a:off x="6042032" y="68261"/>
            <a:ext cx="4883143"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4C1B39F-6B87-DD75-47FB-DA2702318CEE}"/>
              </a:ext>
            </a:extLst>
          </p:cNvPr>
          <p:cNvSpPr/>
          <p:nvPr/>
        </p:nvSpPr>
        <p:spPr>
          <a:xfrm>
            <a:off x="10925175" y="68260"/>
            <a:ext cx="1266825" cy="6721475"/>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TextBox 8">
            <a:extLst>
              <a:ext uri="{FF2B5EF4-FFF2-40B4-BE49-F238E27FC236}">
                <a16:creationId xmlns:a16="http://schemas.microsoft.com/office/drawing/2014/main" id="{91C67AEB-F061-B654-5573-CB7E6E179FEF}"/>
              </a:ext>
            </a:extLst>
          </p:cNvPr>
          <p:cNvSpPr txBox="1"/>
          <p:nvPr/>
        </p:nvSpPr>
        <p:spPr>
          <a:xfrm>
            <a:off x="5064487" y="561975"/>
            <a:ext cx="652743" cy="369332"/>
          </a:xfrm>
          <a:prstGeom prst="rect">
            <a:avLst/>
          </a:prstGeom>
          <a:noFill/>
        </p:spPr>
        <p:txBody>
          <a:bodyPr wrap="none" rtlCol="0">
            <a:spAutoFit/>
          </a:bodyPr>
          <a:lstStyle/>
          <a:p>
            <a:r>
              <a:rPr lang="en-CA" dirty="0"/>
              <a:t>2023</a:t>
            </a:r>
          </a:p>
        </p:txBody>
      </p:sp>
      <p:sp>
        <p:nvSpPr>
          <p:cNvPr id="10" name="TextBox 9">
            <a:extLst>
              <a:ext uri="{FF2B5EF4-FFF2-40B4-BE49-F238E27FC236}">
                <a16:creationId xmlns:a16="http://schemas.microsoft.com/office/drawing/2014/main" id="{4DFB4488-414D-D3B0-8467-DD8569458756}"/>
              </a:ext>
            </a:extLst>
          </p:cNvPr>
          <p:cNvSpPr txBox="1"/>
          <p:nvPr/>
        </p:nvSpPr>
        <p:spPr>
          <a:xfrm>
            <a:off x="6798037" y="561975"/>
            <a:ext cx="652743" cy="369332"/>
          </a:xfrm>
          <a:prstGeom prst="rect">
            <a:avLst/>
          </a:prstGeom>
          <a:noFill/>
        </p:spPr>
        <p:txBody>
          <a:bodyPr wrap="none" rtlCol="0">
            <a:spAutoFit/>
          </a:bodyPr>
          <a:lstStyle/>
          <a:p>
            <a:r>
              <a:rPr lang="en-CA" dirty="0"/>
              <a:t>2024</a:t>
            </a:r>
          </a:p>
        </p:txBody>
      </p:sp>
      <p:sp>
        <p:nvSpPr>
          <p:cNvPr id="11" name="TextBox 10">
            <a:extLst>
              <a:ext uri="{FF2B5EF4-FFF2-40B4-BE49-F238E27FC236}">
                <a16:creationId xmlns:a16="http://schemas.microsoft.com/office/drawing/2014/main" id="{6FAB804A-8548-A665-ACFF-0E90D5B1BEE8}"/>
              </a:ext>
            </a:extLst>
          </p:cNvPr>
          <p:cNvSpPr txBox="1"/>
          <p:nvPr/>
        </p:nvSpPr>
        <p:spPr>
          <a:xfrm>
            <a:off x="11018219" y="446070"/>
            <a:ext cx="652743" cy="369332"/>
          </a:xfrm>
          <a:prstGeom prst="rect">
            <a:avLst/>
          </a:prstGeom>
          <a:noFill/>
        </p:spPr>
        <p:txBody>
          <a:bodyPr wrap="none" rtlCol="0">
            <a:spAutoFit/>
          </a:bodyPr>
          <a:lstStyle/>
          <a:p>
            <a:r>
              <a:rPr lang="en-CA" dirty="0"/>
              <a:t>2025</a:t>
            </a:r>
          </a:p>
        </p:txBody>
      </p:sp>
      <p:sp>
        <p:nvSpPr>
          <p:cNvPr id="14" name="TextBox 13">
            <a:extLst>
              <a:ext uri="{FF2B5EF4-FFF2-40B4-BE49-F238E27FC236}">
                <a16:creationId xmlns:a16="http://schemas.microsoft.com/office/drawing/2014/main" id="{328E42F9-1066-CC67-903B-6FB4B96F16EA}"/>
              </a:ext>
            </a:extLst>
          </p:cNvPr>
          <p:cNvSpPr txBox="1"/>
          <p:nvPr/>
        </p:nvSpPr>
        <p:spPr>
          <a:xfrm>
            <a:off x="475797" y="2505205"/>
            <a:ext cx="3546966" cy="1200329"/>
          </a:xfrm>
          <a:prstGeom prst="rect">
            <a:avLst/>
          </a:prstGeom>
          <a:noFill/>
        </p:spPr>
        <p:txBody>
          <a:bodyPr wrap="square" rtlCol="0">
            <a:spAutoFit/>
          </a:bodyPr>
          <a:lstStyle/>
          <a:p>
            <a:r>
              <a:rPr lang="en-CA" sz="2400" dirty="0"/>
              <a:t>DI.2 reste le génotype dominant circulant en Europe</a:t>
            </a:r>
          </a:p>
        </p:txBody>
      </p:sp>
    </p:spTree>
    <p:extLst>
      <p:ext uri="{BB962C8B-B14F-4D97-AF65-F5344CB8AC3E}">
        <p14:creationId xmlns:p14="http://schemas.microsoft.com/office/powerpoint/2010/main" val="1867224062"/>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94e992d-1f5f-43c5-970b-dde96d23e5c3" xsi:nil="true"/>
    <lcf76f155ced4ddcb4097134ff3c332f xmlns="15b7ed99-b5df-4a34-ab63-5ec2159bb24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BEA13D8C747CE42B210262EB423AC51" ma:contentTypeVersion="15" ma:contentTypeDescription="Create a new document." ma:contentTypeScope="" ma:versionID="6058f46eb4109d39f0e5235ec470b7a2">
  <xsd:schema xmlns:xsd="http://www.w3.org/2001/XMLSchema" xmlns:xs="http://www.w3.org/2001/XMLSchema" xmlns:p="http://schemas.microsoft.com/office/2006/metadata/properties" xmlns:ns2="15b7ed99-b5df-4a34-ab63-5ec2159bb241" xmlns:ns3="894e992d-1f5f-43c5-970b-dde96d23e5c3" targetNamespace="http://schemas.microsoft.com/office/2006/metadata/properties" ma:root="true" ma:fieldsID="abcc772abb0cc11166fed61406432b1d" ns2:_="" ns3:_="">
    <xsd:import namespace="15b7ed99-b5df-4a34-ab63-5ec2159bb241"/>
    <xsd:import namespace="894e992d-1f5f-43c5-970b-dde96d23e5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b7ed99-b5df-4a34-ab63-5ec2159bb2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62aa733-2270-4351-8ca3-f9ded615cea7"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4e992d-1f5f-43c5-970b-dde96d23e5c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8ed09ac-2159-45a7-87e0-5ac8721ea325}" ma:internalName="TaxCatchAll" ma:showField="CatchAllData" ma:web="894e992d-1f5f-43c5-970b-dde96d23e5c3">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679654-B4B5-4AA4-A546-D385D8D62515}">
  <ds:schemaRefs>
    <ds:schemaRef ds:uri="http://schemas.microsoft.com/office/2006/metadata/properties"/>
    <ds:schemaRef ds:uri="http://schemas.microsoft.com/office/infopath/2007/PartnerControls"/>
    <ds:schemaRef ds:uri="894e992d-1f5f-43c5-970b-dde96d23e5c3"/>
    <ds:schemaRef ds:uri="15b7ed99-b5df-4a34-ab63-5ec2159bb241"/>
  </ds:schemaRefs>
</ds:datastoreItem>
</file>

<file path=customXml/itemProps2.xml><?xml version="1.0" encoding="utf-8"?>
<ds:datastoreItem xmlns:ds="http://schemas.openxmlformats.org/officeDocument/2006/customXml" ds:itemID="{020CB41F-8DA1-4970-A382-938613F7808D}">
  <ds:schemaRefs>
    <ds:schemaRef ds:uri="http://schemas.microsoft.com/sharepoint/v3/contenttype/forms"/>
  </ds:schemaRefs>
</ds:datastoreItem>
</file>

<file path=customXml/itemProps3.xml><?xml version="1.0" encoding="utf-8"?>
<ds:datastoreItem xmlns:ds="http://schemas.openxmlformats.org/officeDocument/2006/customXml" ds:itemID="{6A52C7C4-9725-4CBB-9AAA-5551568192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b7ed99-b5df-4a34-ab63-5ec2159bb241"/>
    <ds:schemaRef ds:uri="894e992d-1f5f-43c5-970b-dde96d23e5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25546</TotalTime>
  <Words>1509</Words>
  <Application>Microsoft Office PowerPoint</Application>
  <PresentationFormat>Widescreen</PresentationFormat>
  <Paragraphs>127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2_Office Theme</vt:lpstr>
      <vt:lpstr>Communauté des maladies émergentes et zoonotiques Identifier les risques émergents grâce à l'intelligence collective</vt:lpstr>
      <vt:lpstr>WAHIS – Maladie de Newcastle au Canada</vt:lpstr>
      <vt:lpstr>HPAI chez les oiseaux domestiques au Canada</vt:lpstr>
      <vt:lpstr>État d'avancement des mesures prises pour lutter contre la grippe aviaire par province - inspection.canada.ca</vt:lpstr>
      <vt:lpstr>Faune sauvage HPAI</vt:lpstr>
      <vt:lpstr>Cas de volailles domestiques aux États-Unis</vt:lpstr>
      <vt:lpstr>États-Unis – Détections de HPAI chez les oiseaux domestiques au cours des 30 derniers jours</vt:lpstr>
      <vt:lpstr>Détections de l'IAHP chez les oiseaux sauvages aux États-Unis, du 15 juin au 15 juillet 2025</vt:lpstr>
      <vt:lpstr>Union européenne</vt:lpstr>
      <vt:lpstr>Europe – Oiseaux domestiques</vt:lpstr>
      <vt:lpstr>Cas mondiaux de grippe aviaire (toutes souches confondues) </vt:lpstr>
      <vt:lpstr>Cas humains</vt:lpstr>
      <vt:lpstr>Cas internationaux récents chez l'homme</vt:lpstr>
      <vt:lpstr>Spirochétiose intestinale aviaire : une zoonose émergente | Maladies animales | Texte intégral </vt:lpstr>
      <vt:lpstr>Résultats scientifiques</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docId:F6B34E0F500EF96AC4C4F1FD5A881882</cp:keywords>
  <cp:lastModifiedBy>Osborn, Andrea (CFIA/ACIA)</cp:lastModifiedBy>
  <cp:revision>620</cp:revision>
  <dcterms:created xsi:type="dcterms:W3CDTF">2020-02-07T23:34:08Z</dcterms:created>
  <dcterms:modified xsi:type="dcterms:W3CDTF">2025-08-01T16:32:14Z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0x0101001BEA13D8C747CE42B210262EB423AC51</vt:lpwstr>
  </property>
  <property fmtid="{D5CDD505-2E9C-101B-9397-08002B2CF9AE}" pid="3" name="MediaServiceImageTags">
    <vt:lpwstr/>
  </property>
</Properties>
</file>