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23" r:id="rId2"/>
    <p:sldId id="342" r:id="rId3"/>
    <p:sldId id="454" r:id="rId4"/>
    <p:sldId id="443" r:id="rId5"/>
    <p:sldId id="445" r:id="rId6"/>
    <p:sldId id="489" r:id="rId7"/>
    <p:sldId id="487" r:id="rId8"/>
    <p:sldId id="468" r:id="rId9"/>
    <p:sldId id="382" r:id="rId10"/>
    <p:sldId id="470" r:id="rId11"/>
    <p:sldId id="485" r:id="rId12"/>
    <p:sldId id="486" r:id="rId13"/>
    <p:sldId id="379" r:id="rId14"/>
    <p:sldId id="480" r:id="rId15"/>
    <p:sldId id="479" r:id="rId16"/>
    <p:sldId id="490" r:id="rId17"/>
    <p:sldId id="4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3" autoAdjust="0"/>
    <p:restoredTop sz="89183" autoAdjust="0"/>
  </p:normalViewPr>
  <p:slideViewPr>
    <p:cSldViewPr snapToGrid="0">
      <p:cViewPr varScale="1">
        <p:scale>
          <a:sx n="66" d="100"/>
          <a:sy n="66" d="100"/>
        </p:scale>
        <p:origin x="524" y="40"/>
      </p:cViewPr>
      <p:guideLst/>
    </p:cSldViewPr>
  </p:slideViewPr>
  <p:notesTextViewPr>
    <p:cViewPr>
      <p:scale>
        <a:sx n="1" d="1"/>
        <a:sy n="1" d="1"/>
      </p:scale>
      <p:origin x="0" y="-1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oah.org/en/what-we-do/standards/codes-and-manuals/terrestrial-code-online-access/index.php?id=169&amp;L=1&amp;htmfile=glossaire.htm#terme_zone_region" TargetMode="External"/><Relationship Id="rId7" Type="http://schemas.openxmlformats.org/officeDocument/2006/relationships/hyperlink" Target="https://www.woah.org/en/what-we-do/standards/codes-and-manuals/terrestrial-code-online-access/index.php?id=169&amp;L=1&amp;htmfile=glossaire.htm#terme_statut_zoosanitair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woah.org/en/what-we-do/standards/codes-and-manuals/terrestrial-code-online-access/index.php?id=169&amp;L=1&amp;htmfile=glossaire.htm#terme_zone_indemne" TargetMode="External"/><Relationship Id="rId5" Type="http://schemas.openxmlformats.org/officeDocument/2006/relationships/hyperlink" Target="https://www.woah.org/en/what-we-do/standards/codes-and-manuals/terrestrial-code-online-access/index.php?id=169&amp;L=1&amp;htmfile=glossaire.htm#terme_securite_biologique" TargetMode="External"/><Relationship Id="rId4" Type="http://schemas.openxmlformats.org/officeDocument/2006/relationships/hyperlink" Target="https://www.woah.org/en/what-we-do/standards/codes-and-manuals/terrestrial-code-online-access/index.php?id=169&amp;L=1&amp;htmfile=glossaire.htm#terme_mesure_sanitai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1</a:t>
            </a:fld>
            <a:endParaRPr lang="en-US"/>
          </a:p>
        </p:txBody>
      </p:sp>
    </p:spTree>
    <p:extLst>
      <p:ext uri="{BB962C8B-B14F-4D97-AF65-F5344CB8AC3E}">
        <p14:creationId xmlns:p14="http://schemas.microsoft.com/office/powerpoint/2010/main" val="408766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6EBC9D1-C19D-83C1-CD0F-E0071D4ECD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067F613-A14E-560D-B23D-BCD141183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CA" altLang="en-US" dirty="0"/>
              <a:t>55 moutons et chèvres et 3 bovins provenant d'une ferme </a:t>
            </a:r>
            <a:r>
              <a:rPr lang="en-CA" altLang="en-US" dirty="0" err="1"/>
              <a:t>d'OderSpree</a:t>
            </a:r>
            <a:r>
              <a:rPr lang="en-CA" altLang="en-US" dirty="0"/>
              <a:t> (marqueur jaune) ont été abattus le 13 janvier, car la ferme avait obtenu du foin de la ferme de </a:t>
            </a:r>
            <a:r>
              <a:rPr lang="en-CA" altLang="en-US" dirty="0" err="1"/>
              <a:t>Hönow</a:t>
            </a:r>
            <a:r>
              <a:rPr lang="en-CA" altLang="en-US" dirty="0"/>
              <a:t> où le </a:t>
            </a:r>
            <a:r>
              <a:rPr lang="en-CA" altLang="en-US" dirty="0" err="1"/>
              <a:t>cas</a:t>
            </a:r>
            <a:r>
              <a:rPr lang="en-CA" altLang="en-US" dirty="0"/>
              <a:t> s'est déclaré, mais aucun des animaux n'a montré de signes d'infection et les tests se sont révélés négatifs depuis lors.</a:t>
            </a:r>
            <a:endParaRPr lang="en-CA" altLang="en-US" b="1" dirty="0">
              <a:solidFill>
                <a:srgbClr val="212529"/>
              </a:solidFill>
              <a:latin typeface="Lato" panose="020F0502020204030203" pitchFamily="34" charset="0"/>
            </a:endParaRPr>
          </a:p>
          <a:p>
            <a:r>
              <a:rPr lang="en-CA" altLang="en-US" dirty="0"/>
              <a:t>- Les chèvres de </a:t>
            </a:r>
            <a:r>
              <a:rPr lang="en-CA" altLang="en-US" dirty="0" err="1"/>
              <a:t>Barnim </a:t>
            </a:r>
            <a:r>
              <a:rPr lang="en-CA" altLang="en-US" dirty="0"/>
              <a:t>(marqueur violet sur la carte) présentaient des signes cliniques mais étaient négatives en termes de PCR et d'anticorps.</a:t>
            </a:r>
            <a:endParaRPr lang="en-CA" altLang="en-US" dirty="0">
              <a:solidFill>
                <a:srgbClr val="333333"/>
              </a:solidFill>
              <a:latin typeface="Helvetica Neue"/>
            </a:endParaRPr>
          </a:p>
          <a:p>
            <a:endParaRPr lang="en-CA" altLang="en-US" dirty="0">
              <a:latin typeface="Poppins-Regular"/>
            </a:endParaRPr>
          </a:p>
          <a:p>
            <a:endParaRPr lang="en-CA" altLang="en-US" dirty="0">
              <a:latin typeface="Poppins-Regular"/>
            </a:endParaRPr>
          </a:p>
        </p:txBody>
      </p:sp>
      <p:sp>
        <p:nvSpPr>
          <p:cNvPr id="17412" name="Slide Number Placeholder 3">
            <a:extLst>
              <a:ext uri="{FF2B5EF4-FFF2-40B4-BE49-F238E27FC236}">
                <a16:creationId xmlns:a16="http://schemas.microsoft.com/office/drawing/2014/main" id="{C52F6DCC-4610-99BE-5CCC-2CC7DE56E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53D3AD-4E51-46C1-AD20-AB4D0317D815}" type="slidenum">
              <a:rPr lang="en-US" altLang="en-US" smtClean="0"/>
              <a:t>11</a:t>
            </a:fld>
            <a:endParaRPr lang="en-US" altLang="en-US"/>
          </a:p>
        </p:txBody>
      </p:sp>
    </p:spTree>
    <p:extLst>
      <p:ext uri="{BB962C8B-B14F-4D97-AF65-F5344CB8AC3E}">
        <p14:creationId xmlns:p14="http://schemas.microsoft.com/office/powerpoint/2010/main" val="175485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6EBC9D1-C19D-83C1-CD0F-E0071D4ECD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067F613-A14E-560D-B23D-BCD141183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1" dirty="0">
              <a:solidFill>
                <a:srgbClr val="333333"/>
              </a:solidFill>
              <a:latin typeface="Lato" panose="020F0502020204030203" pitchFamily="34" charset="0"/>
            </a:endParaRPr>
          </a:p>
          <a:p>
            <a:r>
              <a:rPr lang="en-CA" altLang="en-US" dirty="0"/>
              <a:t>La chasse est également interdite dans la zone de restriction et les deux zoos de Berlin ont fermé leurs portes.</a:t>
            </a:r>
            <a:endParaRPr lang="en-CA" altLang="en-US" dirty="0">
              <a:solidFill>
                <a:srgbClr val="212529"/>
              </a:solidFill>
              <a:latin typeface="Lato" panose="020F0502020204030203" pitchFamily="34" charset="0"/>
            </a:endParaRPr>
          </a:p>
          <a:p>
            <a:endParaRPr lang="en-CA" altLang="en-US" b="1" dirty="0">
              <a:solidFill>
                <a:srgbClr val="212529"/>
              </a:solidFill>
              <a:latin typeface="Lato" panose="020F0502020204030203" pitchFamily="34" charset="0"/>
            </a:endParaRPr>
          </a:p>
          <a:p>
            <a:r>
              <a:rPr lang="en-CA" altLang="en-US" dirty="0"/>
              <a:t>- Les Pays-Bas ont mis en place une interdiction nationale sur le mouvement des veaux de boucherie (à moins qu'ils ne soient destinés à l'abattage) et une interdiction sur les visiteurs des fermes de veaux parce que plus de 3 600 veaux ont été transportés du Brandebourg vers les Pays-Bas depuis le 1er décembre. Ces veaux se trouvent dans plus de 125 exploitations de veaux de boucherie réparties sur l'ensemble du territoire néerlandais.</a:t>
            </a:r>
            <a:endParaRPr lang="en-CA" altLang="en-US" b="1" dirty="0">
              <a:solidFill>
                <a:srgbClr val="333333"/>
              </a:solidFill>
              <a:latin typeface="Lato" panose="020F0502020204030203" pitchFamily="34" charset="0"/>
            </a:endParaRPr>
          </a:p>
          <a:p>
            <a:endParaRPr lang="en-CA" altLang="en-US" dirty="0">
              <a:solidFill>
                <a:srgbClr val="333333"/>
              </a:solidFill>
              <a:latin typeface="Helvetica Neue"/>
            </a:endParaRPr>
          </a:p>
          <a:p>
            <a:r>
              <a:rPr lang="en-CA" altLang="en-US" dirty="0"/>
              <a:t>Les échantillons dont le test de dépistage de la fièvre catarrhale du mouton s'est révélé négatif doivent être soumis à un nouveau test de dépistage de la fièvre aphteuse, car la fièvre catarrhale du mouton peut constituer un diagnostic différentiel de la fièvre aphteuse.</a:t>
            </a:r>
            <a:endParaRPr lang="en-CA" altLang="en-US" dirty="0">
              <a:solidFill>
                <a:srgbClr val="333333"/>
              </a:solidFill>
              <a:latin typeface="Helvetica Neue"/>
            </a:endParaRPr>
          </a:p>
          <a:p>
            <a:endParaRPr lang="en-CA" altLang="en-US" dirty="0">
              <a:latin typeface="Poppins-Regular"/>
            </a:endParaRPr>
          </a:p>
          <a:p>
            <a:endParaRPr lang="en-CA" altLang="en-US" dirty="0">
              <a:latin typeface="Poppins-Regular"/>
            </a:endParaRPr>
          </a:p>
        </p:txBody>
      </p:sp>
      <p:sp>
        <p:nvSpPr>
          <p:cNvPr id="17412" name="Slide Number Placeholder 3">
            <a:extLst>
              <a:ext uri="{FF2B5EF4-FFF2-40B4-BE49-F238E27FC236}">
                <a16:creationId xmlns:a16="http://schemas.microsoft.com/office/drawing/2014/main" id="{C52F6DCC-4610-99BE-5CCC-2CC7DE56E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53D3AD-4E51-46C1-AD20-AB4D0317D815}" type="slidenum">
              <a:rPr lang="en-US" altLang="en-US" smtClean="0"/>
              <a:t>12</a:t>
            </a:fld>
            <a:endParaRPr lang="en-US" altLang="en-US"/>
          </a:p>
        </p:txBody>
      </p:sp>
    </p:spTree>
    <p:extLst>
      <p:ext uri="{BB962C8B-B14F-4D97-AF65-F5344CB8AC3E}">
        <p14:creationId xmlns:p14="http://schemas.microsoft.com/office/powerpoint/2010/main" val="249720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2E1309C-8733-14EC-E335-DA85866574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CB78504-891D-6E99-0EA4-CBBF953102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9156" name="Slide Number Placeholder 3">
            <a:extLst>
              <a:ext uri="{FF2B5EF4-FFF2-40B4-BE49-F238E27FC236}">
                <a16:creationId xmlns:a16="http://schemas.microsoft.com/office/drawing/2014/main" id="{52AFD852-6D92-63F4-7B4E-A557657995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E089AA0-C84F-4D62-8AA1-B08AE8608CB0}" type="slidenum">
              <a:rPr lang="en-US" altLang="en-US" smtClean="0"/>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15</a:t>
            </a:fld>
            <a:endParaRPr lang="en-US"/>
          </a:p>
        </p:txBody>
      </p:sp>
    </p:spTree>
    <p:extLst>
      <p:ext uri="{BB962C8B-B14F-4D97-AF65-F5344CB8AC3E}">
        <p14:creationId xmlns:p14="http://schemas.microsoft.com/office/powerpoint/2010/main" val="122686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720"/>
            <a:r>
              <a:rPr lang="en-US" sz="1800" b="0" i="0" u="none" strike="noStrike" baseline="0" dirty="0">
                <a:solidFill>
                  <a:srgbClr val="000000"/>
                </a:solidFill>
                <a:latin typeface="Calibri" panose="020F0502020204030204" pitchFamily="34" charset="0"/>
              </a:rPr>
              <a:t>L'éradication du NWS aux États-Unis a généré des bénéfices économiques annuels pour les producteurs estimés à 796 millions de dollars</a:t>
            </a:r>
            <a:r>
              <a:rPr lang="en-US" sz="1800" b="0" i="0" u="none" strike="noStrike" baseline="30000" dirty="0">
                <a:solidFill>
                  <a:srgbClr val="000000"/>
                </a:solidFill>
                <a:latin typeface="Calibri" panose="020F0502020204030204" pitchFamily="34" charset="0"/>
              </a:rPr>
              <a:t>1 </a:t>
            </a:r>
            <a:r>
              <a:rPr lang="en-US" sz="1800" b="0" i="0" u="none" strike="noStrike" baseline="0" dirty="0">
                <a:solidFill>
                  <a:srgbClr val="000000"/>
                </a:solidFill>
                <a:latin typeface="Calibri" panose="020F0502020204030204" pitchFamily="34" charset="0"/>
              </a:rPr>
              <a:t> en 1996, avec un bénéfice estimé à 2,8 milliards de dollars</a:t>
            </a:r>
            <a:r>
              <a:rPr lang="en-US" sz="1800" b="0" i="0" u="none" strike="noStrike" baseline="30000" dirty="0">
                <a:solidFill>
                  <a:srgbClr val="000000"/>
                </a:solidFill>
                <a:latin typeface="Calibri" panose="020F0502020204030204" pitchFamily="34" charset="0"/>
              </a:rPr>
              <a:t>1 </a:t>
            </a:r>
            <a:r>
              <a:rPr lang="en-US" sz="1800" b="0" i="0" u="none" strike="noStrike" baseline="0" dirty="0">
                <a:solidFill>
                  <a:srgbClr val="000000"/>
                </a:solidFill>
                <a:latin typeface="Calibri" panose="020F0502020204030204" pitchFamily="34" charset="0"/>
              </a:rPr>
              <a:t> pour l'ensemble de l'économie. </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16</a:t>
            </a:fld>
            <a:endParaRPr lang="en-US"/>
          </a:p>
        </p:txBody>
      </p:sp>
    </p:spTree>
    <p:extLst>
      <p:ext uri="{BB962C8B-B14F-4D97-AF65-F5344CB8AC3E}">
        <p14:creationId xmlns:p14="http://schemas.microsoft.com/office/powerpoint/2010/main" val="3368798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17</a:t>
            </a:fld>
            <a:endParaRPr lang="en-US"/>
          </a:p>
        </p:txBody>
      </p:sp>
    </p:spTree>
    <p:extLst>
      <p:ext uri="{BB962C8B-B14F-4D97-AF65-F5344CB8AC3E}">
        <p14:creationId xmlns:p14="http://schemas.microsoft.com/office/powerpoint/2010/main" val="78876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La poussée de peste porcine africaine au troisième trimestre de l'année dernière ne s'est pas produite cette année.</a:t>
            </a:r>
            <a:endParaRPr lang="en-CA" baseline="0" dirty="0"/>
          </a:p>
          <a:p>
            <a:endParaRPr lang="en-CA" baseline="0" dirty="0"/>
          </a:p>
        </p:txBody>
      </p:sp>
      <p:sp>
        <p:nvSpPr>
          <p:cNvPr id="4" name="Slide Number Placeholder 3"/>
          <p:cNvSpPr>
            <a:spLocks noGrp="1"/>
          </p:cNvSpPr>
          <p:nvPr>
            <p:ph type="sldNum" sz="quarter" idx="10"/>
          </p:nvPr>
        </p:nvSpPr>
        <p:spPr/>
        <p:txBody>
          <a:bodyPr/>
          <a:lstStyle/>
          <a:p>
            <a:fld id="{BFFB6564-B9C5-4BEE-A019-13E96C68B1A5}" type="slidenum">
              <a:rPr lang="en-US" smtClean="0"/>
              <a:t>2</a:t>
            </a:fld>
            <a:endParaRPr lang="en-US"/>
          </a:p>
        </p:txBody>
      </p:sp>
    </p:spTree>
    <p:extLst>
      <p:ext uri="{BB962C8B-B14F-4D97-AF65-F5344CB8AC3E}">
        <p14:creationId xmlns:p14="http://schemas.microsoft.com/office/powerpoint/2010/main" val="13943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Nous sommes convaincus qu'un grand nombre de cas se poursuivent en Europe, mais la Chine et l'Inde ne signalent pas systématiquement les cas à WOAH, alors que nous voyons des preuves de cas de peste porcine africaine dans les rapports des médias et les résultats scientifiques de ces pays. L'Inde inclut la peste porcine africaine dans ses rapports semestriels, mais n'a rien téléchargé depuis le deuxième trimestre de 2023 (</a:t>
            </a:r>
            <a:r>
              <a:rPr lang="en-CA" baseline="30000" dirty="0"/>
              <a:t>nd</a:t>
            </a:r>
            <a:r>
              <a:rPr lang="en-CA" dirty="0"/>
              <a:t> ). La Chine n'inclut pas de cas dans ses rapports semestriels et indique que ses dernières détections remontent à 2021.</a:t>
            </a:r>
          </a:p>
          <a:p>
            <a:endParaRPr lang="en-CA" dirty="0"/>
          </a:p>
          <a:p>
            <a:endParaRPr lang="en-CA" b="1" dirty="0"/>
          </a:p>
          <a:p>
            <a:endParaRPr lang="en-CA" b="1" dirty="0"/>
          </a:p>
        </p:txBody>
      </p:sp>
      <p:sp>
        <p:nvSpPr>
          <p:cNvPr id="4" name="Slide Number Placeholder 3"/>
          <p:cNvSpPr>
            <a:spLocks noGrp="1"/>
          </p:cNvSpPr>
          <p:nvPr>
            <p:ph type="sldNum" sz="quarter" idx="5"/>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40366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4</a:t>
            </a:fld>
            <a:endParaRPr lang="en-US"/>
          </a:p>
        </p:txBody>
      </p:sp>
    </p:spTree>
    <p:extLst>
      <p:ext uri="{BB962C8B-B14F-4D97-AF65-F5344CB8AC3E}">
        <p14:creationId xmlns:p14="http://schemas.microsoft.com/office/powerpoint/2010/main" val="84226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1"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FFB6564-B9C5-4BEE-A019-13E96C68B1A5}" type="slidenum">
              <a:rPr lang="en-US" smtClean="0"/>
              <a:t>5</a:t>
            </a:fld>
            <a:endParaRPr lang="en-US"/>
          </a:p>
        </p:txBody>
      </p:sp>
    </p:spTree>
    <p:extLst>
      <p:ext uri="{BB962C8B-B14F-4D97-AF65-F5344CB8AC3E}">
        <p14:creationId xmlns:p14="http://schemas.microsoft.com/office/powerpoint/2010/main" val="427454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Il s'agit de notre tendance en matière de risque de fièvre aphteuse, qui montre le pic atteint lorsque la fièvre aphteuse a été signalée en Allemagne. Les événements précédents sont visibles sur la ligne de tendance et nous étions vraiment revenus aux cas de fièvre aphteuse de base lorsque cet événement s'est produit.</a:t>
            </a:r>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t>7</a:t>
            </a:fld>
            <a:endParaRPr lang="en-CA" altLang="en-US"/>
          </a:p>
        </p:txBody>
      </p:sp>
    </p:spTree>
    <p:extLst>
      <p:ext uri="{BB962C8B-B14F-4D97-AF65-F5344CB8AC3E}">
        <p14:creationId xmlns:p14="http://schemas.microsoft.com/office/powerpoint/2010/main" val="189231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8</a:t>
            </a:fld>
            <a:endParaRPr lang="en-US"/>
          </a:p>
        </p:txBody>
      </p:sp>
    </p:spTree>
    <p:extLst>
      <p:ext uri="{BB962C8B-B14F-4D97-AF65-F5344CB8AC3E}">
        <p14:creationId xmlns:p14="http://schemas.microsoft.com/office/powerpoint/2010/main" val="264286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6EBC9D1-C19D-83C1-CD0F-E0071D4ECD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067F613-A14E-560D-B23D-BCD141183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solidFill>
                  <a:srgbClr val="333333"/>
                </a:solidFill>
                <a:latin typeface="Lato" panose="020F0502020204030203" pitchFamily="34" charset="0"/>
              </a:rPr>
              <a:t>L'Allemagne a signalé un </a:t>
            </a:r>
            <a:r>
              <a:rPr lang="en-CA" altLang="en-US" dirty="0" err="1">
                <a:solidFill>
                  <a:srgbClr val="333333"/>
                </a:solidFill>
                <a:latin typeface="Lato" panose="020F0502020204030203" pitchFamily="34" charset="0"/>
              </a:rPr>
              <a:t>cas</a:t>
            </a:r>
            <a:r>
              <a:rPr lang="en-CA" altLang="en-US" dirty="0">
                <a:solidFill>
                  <a:srgbClr val="333333"/>
                </a:solidFill>
                <a:latin typeface="Lato" panose="020F0502020204030203" pitchFamily="34" charset="0"/>
              </a:rPr>
              <a:t> de fièvre aphteuse chez des buffles d'eau à </a:t>
            </a:r>
            <a:r>
              <a:rPr lang="en-CA" altLang="en-US" dirty="0" err="1">
                <a:solidFill>
                  <a:srgbClr val="333333"/>
                </a:solidFill>
                <a:latin typeface="Lato" panose="020F0502020204030203" pitchFamily="34" charset="0"/>
              </a:rPr>
              <a:t>Honow</a:t>
            </a:r>
            <a:r>
              <a:rPr lang="en-CA" altLang="en-US" dirty="0">
                <a:solidFill>
                  <a:srgbClr val="333333"/>
                </a:solidFill>
                <a:latin typeface="Lato" panose="020F0502020204030203" pitchFamily="34" charset="0"/>
              </a:rPr>
              <a:t>, dans la banlieue de Berlin, vendredi (10 janvier ). </a:t>
            </a:r>
            <a:r>
              <a:rPr lang="en-CA" altLang="en-US" baseline="30000" dirty="0">
                <a:solidFill>
                  <a:srgbClr val="333333"/>
                </a:solidFill>
                <a:latin typeface="Lato" panose="020F0502020204030203" pitchFamily="34" charset="0"/>
              </a:rPr>
              <a:t>th</a:t>
            </a:r>
          </a:p>
          <a:p>
            <a:endParaRPr lang="en-CA" altLang="en-US" dirty="0">
              <a:solidFill>
                <a:srgbClr val="333333"/>
              </a:solidFill>
              <a:latin typeface="Lato" panose="020F0502020204030203" pitchFamily="34" charset="0"/>
            </a:endParaRPr>
          </a:p>
          <a:p>
            <a:r>
              <a:rPr lang="en-CA" altLang="en-US" dirty="0">
                <a:solidFill>
                  <a:srgbClr val="333333"/>
                </a:solidFill>
                <a:latin typeface="Lato" panose="020F0502020204030203" pitchFamily="34" charset="0"/>
              </a:rPr>
              <a:t>C'est la première fois que la fièvre aphteuse est signalée dans le pays depuis 1988 (en Basse-Saxe). Le dernier </a:t>
            </a:r>
            <a:r>
              <a:rPr lang="en-CA" altLang="en-US" dirty="0" err="1">
                <a:solidFill>
                  <a:srgbClr val="333333"/>
                </a:solidFill>
                <a:latin typeface="Lato" panose="020F0502020204030203" pitchFamily="34" charset="0"/>
              </a:rPr>
              <a:t>cas</a:t>
            </a:r>
            <a:r>
              <a:rPr lang="en-CA" altLang="en-US" dirty="0">
                <a:solidFill>
                  <a:srgbClr val="333333"/>
                </a:solidFill>
                <a:latin typeface="Lato" panose="020F0502020204030203" pitchFamily="34" charset="0"/>
              </a:rPr>
              <a:t> européen a été signalé en Bulgarie en 2011. La fièvre aphteuse reste endémique en Turquie, au Moyen-Orient, en Afrique, dans certaines régions d'Asie et en Amérique du Sud.</a:t>
            </a:r>
          </a:p>
          <a:p>
            <a:endParaRPr lang="en-CA" altLang="en-US" dirty="0">
              <a:solidFill>
                <a:srgbClr val="333333"/>
              </a:solidFill>
              <a:latin typeface="Lato" panose="020F0502020204030203" pitchFamily="34" charset="0"/>
            </a:endParaRPr>
          </a:p>
          <a:p>
            <a:r>
              <a:rPr lang="en-CA" altLang="en-US" dirty="0">
                <a:solidFill>
                  <a:srgbClr val="333333"/>
                </a:solidFill>
                <a:latin typeface="Lato" panose="020F0502020204030203" pitchFamily="34" charset="0"/>
              </a:rPr>
              <a:t>Dans le cas présent, trois buffles d'eau sont morts à </a:t>
            </a:r>
            <a:r>
              <a:rPr lang="en-CA" altLang="en-US" dirty="0" err="1">
                <a:solidFill>
                  <a:srgbClr val="333333"/>
                </a:solidFill>
                <a:latin typeface="Lato" panose="020F0502020204030203" pitchFamily="34" charset="0"/>
              </a:rPr>
              <a:t>Honow </a:t>
            </a:r>
            <a:r>
              <a:rPr lang="en-CA" altLang="en-US" dirty="0">
                <a:solidFill>
                  <a:srgbClr val="333333"/>
                </a:solidFill>
                <a:latin typeface="Lato" panose="020F0502020204030203" pitchFamily="34" charset="0"/>
              </a:rPr>
              <a:t>et l'ensemble du troupeau (les 11 buffles restants) a été abattu par mesure de précaution.  Vous pouvez voir sur la carte en haut à droite où cela se passe en Allemagne.</a:t>
            </a:r>
          </a:p>
          <a:p>
            <a:endParaRPr lang="en-CA" altLang="en-US" b="1" dirty="0">
              <a:solidFill>
                <a:srgbClr val="333333"/>
              </a:solidFill>
              <a:latin typeface="Lato" panose="020F0502020204030203" pitchFamily="34" charset="0"/>
            </a:endParaRPr>
          </a:p>
          <a:p>
            <a:r>
              <a:rPr lang="en-CA" altLang="en-US" b="1" dirty="0">
                <a:solidFill>
                  <a:srgbClr val="333333"/>
                </a:solidFill>
                <a:latin typeface="Lato" panose="020F0502020204030203" pitchFamily="34" charset="0"/>
              </a:rPr>
              <a:t>Le sérotype a été identifié comme étant le O, qui est </a:t>
            </a:r>
            <a:r>
              <a:rPr lang="en-CA" altLang="en-US" dirty="0">
                <a:solidFill>
                  <a:srgbClr val="212529"/>
                </a:solidFill>
                <a:latin typeface="Lato" panose="020F0502020204030203" pitchFamily="34" charset="0"/>
              </a:rPr>
              <a:t>étroitement lié aux virus de </a:t>
            </a:r>
            <a:r>
              <a:rPr lang="en-CA" altLang="en-US" dirty="0"/>
              <a:t>la fièvre aphteuse </a:t>
            </a:r>
            <a:r>
              <a:rPr lang="en-CA" altLang="en-US" dirty="0">
                <a:solidFill>
                  <a:srgbClr val="212529"/>
                </a:solidFill>
                <a:latin typeface="Lato" panose="020F0502020204030203" pitchFamily="34" charset="0"/>
              </a:rPr>
              <a:t>que l'on trouve au Moyen-Orient et en Asie</a:t>
            </a:r>
            <a:r>
              <a:rPr lang="en-US" altLang="en-US" dirty="0">
                <a:solidFill>
                  <a:srgbClr val="212529"/>
                </a:solidFill>
                <a:latin typeface="Lato" panose="020F0502020204030203" pitchFamily="34" charset="0"/>
              </a:rPr>
              <a:t>. Vous pouvez voir sur l'image en bas à droite les différents pools de la fièvre aphteuse dans le monde et le sérotype O est présent dans tous ces pools, à l'exception du pool 6, qui se trouve en Afrique australe. Mais les virus les plus proches de l'Europe sont ceux qui circulent au Moyen-Orient (pool 3).</a:t>
            </a:r>
          </a:p>
          <a:p>
            <a:endParaRPr lang="en-US" altLang="en-US" dirty="0">
              <a:solidFill>
                <a:srgbClr val="212529"/>
              </a:solidFill>
              <a:latin typeface="Lato" panose="020F0502020204030203" pitchFamily="34" charset="0"/>
            </a:endParaRPr>
          </a:p>
          <a:p>
            <a:r>
              <a:rPr lang="en-US" altLang="en-US" dirty="0">
                <a:solidFill>
                  <a:srgbClr val="212529"/>
                </a:solidFill>
                <a:latin typeface="Lato" panose="020F0502020204030203" pitchFamily="34" charset="0"/>
              </a:rPr>
              <a:t>La séquence est la plus proche des souches </a:t>
            </a:r>
            <a:r>
              <a:rPr lang="en-US" altLang="en-US" dirty="0" err="1">
                <a:solidFill>
                  <a:srgbClr val="212529"/>
                </a:solidFill>
                <a:latin typeface="Lato" panose="020F0502020204030203" pitchFamily="34" charset="0"/>
              </a:rPr>
              <a:t>turques </a:t>
            </a:r>
            <a:r>
              <a:rPr lang="en-US" altLang="en-US" dirty="0">
                <a:solidFill>
                  <a:srgbClr val="212529"/>
                </a:solidFill>
                <a:latin typeface="Lato" panose="020F0502020204030203" pitchFamily="34" charset="0"/>
              </a:rPr>
              <a:t>de décembre 2024 https://food.ec.europa.eu/animals/animal-diseases/diseases-and-control-measures/foot-and-mouth-disease_en, mais elle a également été trouvée en Inde, au Népal et en Iran.</a:t>
            </a:r>
          </a:p>
          <a:p>
            <a:endParaRPr lang="en-CA" altLang="en-US" dirty="0">
              <a:solidFill>
                <a:srgbClr val="212529"/>
              </a:solidFill>
              <a:latin typeface="Lato" panose="020F0502020204030203" pitchFamily="34" charset="0"/>
            </a:endParaRPr>
          </a:p>
          <a:p>
            <a:r>
              <a:rPr lang="en-CA" altLang="en-US" dirty="0">
                <a:solidFill>
                  <a:srgbClr val="212529"/>
                </a:solidFill>
                <a:latin typeface="Lato" panose="020F0502020204030203" pitchFamily="34" charset="0"/>
              </a:rPr>
              <a:t>L'origine exacte et la voie de pénétration sont encore inconnues, et il est </a:t>
            </a:r>
            <a:r>
              <a:rPr lang="en-CA" altLang="en-US" dirty="0">
                <a:solidFill>
                  <a:srgbClr val="333333"/>
                </a:solidFill>
                <a:latin typeface="Helvetica Neue"/>
              </a:rPr>
              <a:t>intéressant</a:t>
            </a:r>
            <a:r>
              <a:rPr lang="en-CA" altLang="en-US" dirty="0">
                <a:solidFill>
                  <a:srgbClr val="212529"/>
                </a:solidFill>
                <a:latin typeface="Lato" panose="020F0502020204030203" pitchFamily="34" charset="0"/>
              </a:rPr>
              <a:t> de </a:t>
            </a:r>
            <a:r>
              <a:rPr lang="en-CA" altLang="en-US" dirty="0">
                <a:solidFill>
                  <a:srgbClr val="333333"/>
                </a:solidFill>
                <a:latin typeface="Helvetica Neue"/>
              </a:rPr>
              <a:t>noter qu'il a été détecté chez le buffle d'eau et que celui-ci est répertorié comme une ferme de basse-cour.</a:t>
            </a:r>
            <a:endParaRPr lang="en-CA" altLang="en-US" dirty="0">
              <a:solidFill>
                <a:srgbClr val="212529"/>
              </a:solidFill>
              <a:latin typeface="Lato" panose="020F0502020204030203" pitchFamily="34" charset="0"/>
            </a:endParaRPr>
          </a:p>
          <a:p>
            <a:endParaRPr lang="en-CA" altLang="en-US" dirty="0">
              <a:solidFill>
                <a:srgbClr val="212529"/>
              </a:solidFill>
              <a:latin typeface="Lato" panose="020F0502020204030203" pitchFamily="34" charset="0"/>
            </a:endParaRPr>
          </a:p>
          <a:p>
            <a:r>
              <a:rPr lang="en-CA" altLang="en-US" dirty="0">
                <a:solidFill>
                  <a:srgbClr val="333333"/>
                </a:solidFill>
                <a:latin typeface="Helvetica Neue"/>
              </a:rPr>
              <a:t>Mais cela montre aussi que le risque d'introduction de ce virus dans une population sensible peut survenir à tout moment.</a:t>
            </a:r>
          </a:p>
          <a:p>
            <a:endParaRPr lang="en-CA" altLang="en-US" dirty="0">
              <a:solidFill>
                <a:srgbClr val="212529"/>
              </a:solidFill>
              <a:latin typeface="Lato" panose="020F0502020204030203" pitchFamily="34" charset="0"/>
            </a:endParaRPr>
          </a:p>
        </p:txBody>
      </p:sp>
      <p:sp>
        <p:nvSpPr>
          <p:cNvPr id="17412" name="Slide Number Placeholder 3">
            <a:extLst>
              <a:ext uri="{FF2B5EF4-FFF2-40B4-BE49-F238E27FC236}">
                <a16:creationId xmlns:a16="http://schemas.microsoft.com/office/drawing/2014/main" id="{C52F6DCC-4610-99BE-5CCC-2CC7DE56E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53D3AD-4E51-46C1-AD20-AB4D0317D815}" type="slidenum">
              <a:rPr lang="en-US" altLang="en-US" smtClean="0"/>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6EBC9D1-C19D-83C1-CD0F-E0071D4ECD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067F613-A14E-560D-B23D-BCD141183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Interdiction immédiate de transport (5 jours) à Brandenburg</a:t>
            </a:r>
          </a:p>
          <a:p>
            <a:r>
              <a:rPr lang="en-CA" altLang="en-US" dirty="0"/>
              <a:t>- tous les animaux sensibles dans un rayon d'un kilomètre seront abattus par précaution, y compris un élevage d'environ 200 porcs à Ahrensfelde, près de l'endroit où le </a:t>
            </a:r>
            <a:r>
              <a:rPr lang="en-CA" altLang="en-US" dirty="0" err="1"/>
              <a:t>cas</a:t>
            </a:r>
            <a:r>
              <a:rPr lang="en-CA" altLang="en-US" dirty="0"/>
              <a:t> a été détecté.</a:t>
            </a:r>
          </a:p>
          <a:p>
            <a:endParaRPr lang="en-CA" altLang="en-US" dirty="0"/>
          </a:p>
          <a:p>
            <a:r>
              <a:rPr lang="en-CA" altLang="en-US" dirty="0"/>
              <a:t>- En outre, 55 moutons et chèvres et 3 bovins d'une ferme d'OderSpree doivent être abattus le 13 janvier, car la ferme avait obtenu du foin de la ferme de </a:t>
            </a:r>
            <a:r>
              <a:rPr lang="en-CA" altLang="en-US" dirty="0" err="1"/>
              <a:t>Hönow</a:t>
            </a:r>
            <a:r>
              <a:rPr lang="en-CA" altLang="en-US" dirty="0"/>
              <a:t> où le </a:t>
            </a:r>
            <a:r>
              <a:rPr lang="en-CA" altLang="en-US" dirty="0" err="1"/>
              <a:t>cas</a:t>
            </a:r>
            <a:r>
              <a:rPr lang="en-CA" altLang="en-US" dirty="0"/>
              <a:t> s'est déclaré, mais aucun des animaux n'a montré de signes d'infection.  L'échantillonnage de tous les établissements situés dans la zone de restriction de 10 km est en cours, mais les résultats sont négatifs jusqu'à présent. La chasse est également interdite dans la zone de restriction et les deux zoos de Berlin ont fermé leurs portes.</a:t>
            </a:r>
            <a:endParaRPr lang="en-CA" altLang="en-US" dirty="0">
              <a:solidFill>
                <a:srgbClr val="212529"/>
              </a:solidFill>
              <a:latin typeface="Lato" panose="020F0502020204030203" pitchFamily="34" charset="0"/>
            </a:endParaRPr>
          </a:p>
          <a:p>
            <a:endParaRPr lang="en-CA" altLang="en-US" b="1" dirty="0">
              <a:solidFill>
                <a:srgbClr val="212529"/>
              </a:solidFill>
              <a:latin typeface="Lato" panose="020F0502020204030203" pitchFamily="34" charset="0"/>
            </a:endParaRPr>
          </a:p>
          <a:p>
            <a:r>
              <a:rPr lang="en-CA" altLang="en-US" dirty="0"/>
              <a:t>- Les Pays-Bas ont mis en place une interdiction nationale sur le mouvement des veaux de boucherie (à moins qu'ils ne soient destinés à l'abattage) et une interdiction sur les visiteurs des fermes de veaux parce que plus de 3 600 veaux ont été transportés du Brandebourg vers les Pays-Bas depuis le 1er décembre. Ces veaux se trouvent dans plus de 125 exploitations de veaux de boucherie réparties sur l'ensemble du territoire néerlandais.</a:t>
            </a:r>
            <a:endParaRPr lang="en-CA" altLang="en-US" b="1" dirty="0">
              <a:solidFill>
                <a:srgbClr val="333333"/>
              </a:solidFill>
              <a:latin typeface="Lato" panose="020F0502020204030203" pitchFamily="34" charset="0"/>
            </a:endParaRPr>
          </a:p>
          <a:p>
            <a:endParaRPr lang="en-CA" altLang="en-US" dirty="0">
              <a:solidFill>
                <a:srgbClr val="333333"/>
              </a:solidFill>
              <a:latin typeface="Helvetica Neue"/>
            </a:endParaRPr>
          </a:p>
          <a:p>
            <a:r>
              <a:rPr lang="en-CA" altLang="en-US" dirty="0"/>
              <a:t>Les échantillons dont le test de dépistage de la fièvre catarrhale du mouton s'est révélé négatif doivent être soumis à un nouveau test de dépistage de la fièvre aphteuse, car la fièvre catarrhale du mouton peut constituer un diagnostic différentiel de la fièvre aphteuse.</a:t>
            </a:r>
            <a:endParaRPr lang="en-CA" altLang="en-US" dirty="0">
              <a:solidFill>
                <a:srgbClr val="333333"/>
              </a:solidFill>
              <a:latin typeface="Helvetica Neue"/>
            </a:endParaRPr>
          </a:p>
          <a:p>
            <a:endParaRPr lang="en-CA" altLang="en-US" dirty="0">
              <a:latin typeface="Poppins-Regular"/>
            </a:endParaRPr>
          </a:p>
          <a:p>
            <a:r>
              <a:rPr lang="en-US" b="0" i="0" dirty="0">
                <a:solidFill>
                  <a:srgbClr val="27282A"/>
                </a:solidFill>
                <a:effectLst/>
                <a:latin typeface="Soehne"/>
              </a:rPr>
              <a:t>Zone de protection : </a:t>
            </a:r>
            <a:r>
              <a:rPr lang="en-US" b="0" i="1" u="sng" dirty="0">
                <a:solidFill>
                  <a:srgbClr val="27282A"/>
                </a:solidFill>
                <a:effectLst/>
                <a:latin typeface="Soehne"/>
                <a:hlinkClick r:id="rId3"/>
              </a:rPr>
              <a:t>zone </a:t>
            </a:r>
            <a:r>
              <a:rPr lang="en-US" b="0" i="0" dirty="0">
                <a:solidFill>
                  <a:srgbClr val="27282A"/>
                </a:solidFill>
                <a:effectLst/>
                <a:latin typeface="Soehne"/>
              </a:rPr>
              <a:t>dans laquelle des </a:t>
            </a:r>
            <a:r>
              <a:rPr lang="en-US" b="0" i="1" u="sng" dirty="0">
                <a:solidFill>
                  <a:srgbClr val="27282A"/>
                </a:solidFill>
                <a:effectLst/>
                <a:latin typeface="Soehne"/>
                <a:hlinkClick r:id="rId4"/>
              </a:rPr>
              <a:t>mesures </a:t>
            </a:r>
            <a:r>
              <a:rPr lang="en-US" b="0" i="0" dirty="0">
                <a:solidFill>
                  <a:srgbClr val="27282A"/>
                </a:solidFill>
                <a:effectLst/>
                <a:latin typeface="Soehne"/>
              </a:rPr>
              <a:t>spécifiques </a:t>
            </a:r>
            <a:r>
              <a:rPr lang="en-US" b="0" i="1" u="sng" dirty="0">
                <a:solidFill>
                  <a:srgbClr val="27282A"/>
                </a:solidFill>
                <a:effectLst/>
                <a:latin typeface="Soehne"/>
                <a:hlinkClick r:id="rId4"/>
              </a:rPr>
              <a:t>de </a:t>
            </a:r>
            <a:r>
              <a:rPr lang="en-US" b="0" i="1" u="sng" dirty="0">
                <a:solidFill>
                  <a:srgbClr val="27282A"/>
                </a:solidFill>
                <a:effectLst/>
                <a:latin typeface="Soehne"/>
                <a:hlinkClick r:id="rId5"/>
              </a:rPr>
              <a:t>biosécurité </a:t>
            </a:r>
            <a:r>
              <a:rPr lang="en-US" b="0" i="0" dirty="0">
                <a:solidFill>
                  <a:srgbClr val="27282A"/>
                </a:solidFill>
                <a:effectLst/>
                <a:latin typeface="Soehne"/>
              </a:rPr>
              <a:t>et d'</a:t>
            </a:r>
            <a:r>
              <a:rPr lang="en-US" b="0" i="1" u="sng" dirty="0">
                <a:solidFill>
                  <a:srgbClr val="27282A"/>
                </a:solidFill>
                <a:effectLst/>
                <a:latin typeface="Soehne"/>
                <a:hlinkClick r:id="rId4"/>
              </a:rPr>
              <a:t>hygiène </a:t>
            </a:r>
            <a:r>
              <a:rPr lang="en-US" b="0" i="0" dirty="0">
                <a:solidFill>
                  <a:srgbClr val="27282A"/>
                </a:solidFill>
                <a:effectLst/>
                <a:latin typeface="Soehne"/>
              </a:rPr>
              <a:t>sont mises en œuvre pour empêcher l'entrée d'un agent pathogène dans un pays ou une </a:t>
            </a:r>
            <a:r>
              <a:rPr lang="en-US" b="0" i="1" u="sng" dirty="0">
                <a:solidFill>
                  <a:srgbClr val="27282A"/>
                </a:solidFill>
                <a:effectLst/>
                <a:latin typeface="Soehne"/>
                <a:hlinkClick r:id="rId6"/>
              </a:rPr>
              <a:t>zone </a:t>
            </a:r>
            <a:r>
              <a:rPr lang="en-US" b="0" i="0" dirty="0">
                <a:solidFill>
                  <a:srgbClr val="27282A"/>
                </a:solidFill>
                <a:effectLst/>
                <a:latin typeface="Soehne"/>
              </a:rPr>
              <a:t>indemne à partir d'un pays ou d'une </a:t>
            </a:r>
            <a:r>
              <a:rPr lang="en-US" b="0" i="1" u="sng" dirty="0">
                <a:solidFill>
                  <a:srgbClr val="27282A"/>
                </a:solidFill>
                <a:effectLst/>
                <a:latin typeface="Soehne"/>
                <a:hlinkClick r:id="rId3"/>
              </a:rPr>
              <a:t>zone </a:t>
            </a:r>
            <a:r>
              <a:rPr lang="en-US" b="0" i="0" dirty="0" err="1">
                <a:solidFill>
                  <a:srgbClr val="27282A"/>
                </a:solidFill>
                <a:effectLst/>
                <a:latin typeface="Soehne"/>
              </a:rPr>
              <a:t>voisin(e) dont </a:t>
            </a:r>
            <a:r>
              <a:rPr lang="en-US" b="0" i="1" u="sng" dirty="0">
                <a:solidFill>
                  <a:srgbClr val="27282A"/>
                </a:solidFill>
                <a:effectLst/>
                <a:latin typeface="Soehne"/>
                <a:hlinkClick r:id="rId7"/>
              </a:rPr>
              <a:t>le statut zoosanitaire est </a:t>
            </a:r>
            <a:r>
              <a:rPr lang="en-US" b="0" i="0" dirty="0">
                <a:solidFill>
                  <a:srgbClr val="27282A"/>
                </a:solidFill>
                <a:effectLst/>
                <a:latin typeface="Soehne"/>
              </a:rPr>
              <a:t>différent.</a:t>
            </a:r>
            <a:endParaRPr lang="en-CA" altLang="en-US" dirty="0">
              <a:latin typeface="Poppins-Regular"/>
            </a:endParaRPr>
          </a:p>
        </p:txBody>
      </p:sp>
      <p:sp>
        <p:nvSpPr>
          <p:cNvPr id="17412" name="Slide Number Placeholder 3">
            <a:extLst>
              <a:ext uri="{FF2B5EF4-FFF2-40B4-BE49-F238E27FC236}">
                <a16:creationId xmlns:a16="http://schemas.microsoft.com/office/drawing/2014/main" id="{C52F6DCC-4610-99BE-5CCC-2CC7DE56E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53D3AD-4E51-46C1-AD20-AB4D0317D815}" type="slidenum">
              <a:rPr lang="en-US" altLang="en-US" smtClean="0"/>
              <a:t>10</a:t>
            </a:fld>
            <a:endParaRPr lang="en-US" altLang="en-US"/>
          </a:p>
        </p:txBody>
      </p:sp>
    </p:spTree>
    <p:extLst>
      <p:ext uri="{BB962C8B-B14F-4D97-AF65-F5344CB8AC3E}">
        <p14:creationId xmlns:p14="http://schemas.microsoft.com/office/powerpoint/2010/main" val="3722169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4A4D0-3362-4309-BEC0-98317D050795}"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05144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F9E1F-2232-4B88-8F06-7F83C533E506}"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8388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58B4-A1F9-4C77-85E0-56A21F40333B}"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586687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029D5FFE-ADAC-0B2A-CF4D-5BFF990CDF68}"/>
              </a:ext>
            </a:extLst>
          </p:cNvPr>
          <p:cNvSpPr>
            <a:spLocks noGrp="1"/>
          </p:cNvSpPr>
          <p:nvPr>
            <p:ph type="sldNum" sz="quarter" idx="14"/>
          </p:nvPr>
        </p:nvSpPr>
        <p:spPr/>
        <p:txBody>
          <a:bodyPr/>
          <a:lstStyle>
            <a:lvl1pPr>
              <a:defRPr/>
            </a:lvl1pPr>
          </a:lstStyle>
          <a:p>
            <a:pPr>
              <a:defRPr/>
            </a:pPr>
            <a:fld id="{68678C35-086D-4198-975D-7CAE096F9A66}" type="slidenum">
              <a:rPr lang="en-US" altLang="en-US"/>
              <a:pPr>
                <a:defRPr/>
              </a:pPr>
              <a:t>‹#›</a:t>
            </a:fld>
            <a:endParaRPr lang="en-US" altLang="en-US"/>
          </a:p>
        </p:txBody>
      </p:sp>
    </p:spTree>
    <p:extLst>
      <p:ext uri="{BB962C8B-B14F-4D97-AF65-F5344CB8AC3E}">
        <p14:creationId xmlns:p14="http://schemas.microsoft.com/office/powerpoint/2010/main" val="413360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9271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0A031-662E-4A41-9960-35612D8BFC9E}"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343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3143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428398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12254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CEDC5-1734-46B2-A0D5-62C53D554FF0}" type="datetime1">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1598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A07D3-39B0-44ED-BA0B-A69F1FD0EE94}" type="datetime1">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6792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119C8-7D86-4B85-8E3E-183D6C2F9EDD}" type="datetime1">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717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3/13/2025</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a:t>
            </a:fld>
            <a:endParaRPr lang="en-US"/>
          </a:p>
        </p:txBody>
      </p:sp>
    </p:spTree>
    <p:extLst>
      <p:ext uri="{BB962C8B-B14F-4D97-AF65-F5344CB8AC3E}">
        <p14:creationId xmlns:p14="http://schemas.microsoft.com/office/powerpoint/2010/main" val="6696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apnews.com/article/germany-foot-mouth-disease-outbreak-0a0e72a149e2ca5e32f66b005ca7c396" TargetMode="Externa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assets.publishing.service.gov.uk/media/6786782cf041702a11ca0f65/FMD_in_Germany_Preliminary_Outbreak_Assessment.pdf" TargetMode="External"/><Relationship Id="rId5" Type="http://schemas.openxmlformats.org/officeDocument/2006/relationships/image" Target="../media/image15.png"/><Relationship Id="rId4" Type="http://schemas.openxmlformats.org/officeDocument/2006/relationships/hyperlink" Target="https://www.woah.org/en/what-we-do/standards/codes-and-manuals/terrestrial-code-online-access/?id=169&amp;L=1&amp;htmfile=glossaire.htm#terme_zone_tampo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assets.publishing.service.gov.uk/media/6786782cf041702a11ca0f65/FMD_in_Germany_Preliminary_Outbreak_Assessment.pdf" TargetMode="External"/><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wahis.woah.org/#/in-review/6177?fromPage=event-dashboard-url" TargetMode="External"/><Relationship Id="rId5" Type="http://schemas.openxmlformats.org/officeDocument/2006/relationships/image" Target="../media/image15.png"/><Relationship Id="rId4" Type="http://schemas.openxmlformats.org/officeDocument/2006/relationships/hyperlink" Target="https://www.fli.de/en/news/animal-disease-situation/foot-and-mouth-diseas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media/6786782cf041702a11ca0f65/FMD_in_Germany_Preliminary_Outbreak_Assessment.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ars.usda.gov/oc/images/photos/k7576-1/"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iaea.org/services/technical-cooperation-programme/new-world-screwworm" TargetMode="External"/><Relationship Id="rId5" Type="http://schemas.openxmlformats.org/officeDocument/2006/relationships/hyperlink" Target="https://www.aphis.usda.gov/livestock-poultry-disease/cattle/ticks/screwworm"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hyperlink" Target="https://republica18.com/ahora/42721-contagios-humanos-gusano-barrenador/" TargetMode="External"/><Relationship Id="rId13" Type="http://schemas.openxmlformats.org/officeDocument/2006/relationships/image" Target="../media/image22.png"/><Relationship Id="rId3" Type="http://schemas.openxmlformats.org/officeDocument/2006/relationships/hyperlink" Target="https://www.copeg.org/" TargetMode="External"/><Relationship Id="rId7" Type="http://schemas.openxmlformats.org/officeDocument/2006/relationships/hyperlink" Target="https://www.prensa-latina.cu/2024/10/02/alertan-en-panama-sobre-rebrote-epidemico-de-gusano-barrenador/" TargetMode="External"/><Relationship Id="rId12" Type="http://schemas.openxmlformats.org/officeDocument/2006/relationships/hyperlink" Target="https://www.ars.usda.gov/oc/images/photos/k7576-1/" TargetMode="External"/><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hyperlink" Target="https://mexicobusiness.news/agribusiness/news/mexico-strengthens-central-american-efforts-against-screwworm#:~:text=The%20screwworm%2C%20which%20feeds%20on,powders%20to%20support%20containment%20efforts." TargetMode="External"/><Relationship Id="rId11" Type="http://schemas.openxmlformats.org/officeDocument/2006/relationships/hyperlink" Target="https://m.farms.com/news/illegal-cattle-trafficking-is-fueling-dangerous-resurgence-of-new-world-screwworm-220385.aspx" TargetMode="External"/><Relationship Id="rId5" Type="http://schemas.openxmlformats.org/officeDocument/2006/relationships/hyperlink" Target="https://wahis.woah.org/#/in-review/6163" TargetMode="External"/><Relationship Id="rId10" Type="http://schemas.openxmlformats.org/officeDocument/2006/relationships/hyperlink" Target="https://ticotimes.net/2024/08/12/increased-rainfall-may-lead-to-surge-in-screwworm-infections-in-costa-rica" TargetMode="External"/><Relationship Id="rId4" Type="http://schemas.openxmlformats.org/officeDocument/2006/relationships/hyperlink" Target="https://wahis.woah.org/#/in-review/6105" TargetMode="External"/><Relationship Id="rId9" Type="http://schemas.openxmlformats.org/officeDocument/2006/relationships/hyperlink" Target="https://www.nacion.com/economia/agro/casos-de-gusano-barrenador-se-duplican-en-un-mes/WLBYPKQASFD7LJEUE3CR3C2ZYA/story/#:~:text=Por%20Gustavo%20Ortega%2018%20de,las%20autoridades%20de%20salud%20anima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phis.usda.gov/news/agency-announcements/mexico-notifies-united-states-new-world-screwworm-detection"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ahis.woah.org/#/in-review/6059?fromPage=event-dashboard-url" TargetMode="External"/><Relationship Id="rId5" Type="http://schemas.openxmlformats.org/officeDocument/2006/relationships/hyperlink" Target="https://www.aphis.usda.gov/sites/default/files/import-alert-nws-mexico.pdf" TargetMode="External"/><Relationship Id="rId4" Type="http://schemas.openxmlformats.org/officeDocument/2006/relationships/hyperlink" Target="https://wahis.woah.org/#/in-review/6059"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aphis.usda.gov/sites/default/files/nws-historical-economic-impact.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www.cfsph.iastate.edu/Factsheets/pdfs/screwworm_myiasis.pdf" TargetMode="External"/><Relationship Id="rId4" Type="http://schemas.openxmlformats.org/officeDocument/2006/relationships/hyperlink" Target="https://merlin.cfia-acia.inspection.gc.ca/en/inspection-and-guidance/animals/terrestrial-animal-health/regulated-disease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ubmed.ncbi.nlm.nih.gov/38712637/" TargetMode="External"/><Relationship Id="rId3" Type="http://schemas.openxmlformats.org/officeDocument/2006/relationships/hyperlink" Target="https://www.swinehealth.org/shic-monitors-recombinant-asfv-genotype-i-ii-strain-emergence-globally/?utm_source=rss&amp;utm_medium=rss&amp;utm_campaign=shic-monitors-recombinant-asfv-genotype-i-ii-strain-emergence-globally" TargetMode="External"/><Relationship Id="rId7" Type="http://schemas.openxmlformats.org/officeDocument/2006/relationships/hyperlink" Target="https://www.sciencedirect.com/science/article/pii/S2352771424002052?via%3Dihub"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pubmed.ncbi.nlm.nih.gov/39574209/" TargetMode="External"/><Relationship Id="rId5" Type="http://schemas.openxmlformats.org/officeDocument/2006/relationships/hyperlink" Target="https://www.mdpi.com/2076-2615/14/20/2980" TargetMode="External"/><Relationship Id="rId4" Type="http://schemas.openxmlformats.org/officeDocument/2006/relationships/hyperlink" Target="https://www.swinehealth.org/shic-lit-review-outlines-current-information-and-knowledge-gaps-for-h5n1-risk-to-swin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woah.org/en/disease/african-swine-fever/"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empres-i.apps.fao.org/general"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empres-i.apps.fao.org/genera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empres-i.apps.fao.org/diseases" TargetMode="External"/><Relationship Id="rId5" Type="http://schemas.openxmlformats.org/officeDocument/2006/relationships/hyperlink" Target="http://nynct.gxzf.gov.cn/xwdt/zhyyjgl/t19350489.shtml" TargetMode="External"/><Relationship Id="rId4" Type="http://schemas.openxmlformats.org/officeDocument/2006/relationships/hyperlink" Target="https://www.thehindu.com/news/national/mizoram/mizoram-incurs-rs-33649-crore-loss-due-to-african-swine-fever-in-2024/article69049366.ece#:~:text=At%20least%2014%2C950%20pigs%20have,tune%20of%20%E2%82%B910.62%20cror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ai.gov.ph/stakeholders?Rep=African%20Swine%20Fever" TargetMode="External"/><Relationship Id="rId2" Type="http://schemas.openxmlformats.org/officeDocument/2006/relationships/hyperlink" Target="https://www.fao.org/animal-health/situation-updates/asf-in-asia-pacific/en"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empres-i.apps.fao.org/epidemiology"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fli.de/en/news/animal-disease-situation/foot-and-mouth-disease/" TargetMode="External"/><Relationship Id="rId3" Type="http://schemas.openxmlformats.org/officeDocument/2006/relationships/hyperlink" Target="https://wahis.woah.org/#/in-review/6177" TargetMode="External"/><Relationship Id="rId7" Type="http://schemas.openxmlformats.org/officeDocument/2006/relationships/hyperlink" Target="https://food.ec.europa.eu/animals/animal-diseases/diseases-and-control-measures/foot-and-mouth-disease_en" TargetMode="External"/><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swinehealth.org/shic-update-on-recent-detection-of-fmdv-serotype-o-in-germany/" TargetMode="External"/><Relationship Id="rId11" Type="http://schemas.openxmlformats.org/officeDocument/2006/relationships/image" Target="../media/image13.png"/><Relationship Id="rId5" Type="http://schemas.openxmlformats.org/officeDocument/2006/relationships/hyperlink" Target="https://www.rbb24.de/panorama/beitrag/2025/01/brandenburg-laesst-impfstoff-gegen-mks-herstellen-friedrich-loef.html" TargetMode="External"/><Relationship Id="rId10" Type="http://schemas.openxmlformats.org/officeDocument/2006/relationships/hyperlink" Target="https://www.merckvetmanual.com/infectious-diseases/foot-and-mouth-disease/foot-and-mouth-disease-in-animals" TargetMode="External"/><Relationship Id="rId4" Type="http://schemas.openxmlformats.org/officeDocument/2006/relationships/hyperlink" Target="https://www.fli.de/en/news/short-messages/short-message/fmd-outbreak-in-brandenburg-serotype-o-detected/"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0" y="1973829"/>
            <a:ext cx="12192000" cy="1498548"/>
          </a:xfrm>
        </p:spPr>
        <p:txBody>
          <a:bodyPr>
            <a:noAutofit/>
          </a:bodyPr>
          <a:lstStyle/>
          <a:p>
            <a:pPr algn="r"/>
            <a:r>
              <a:rPr lang="fr-FR" sz="2800" b="1" dirty="0">
                <a:solidFill>
                  <a:schemeClr val="bg1"/>
                </a:solidFill>
                <a:latin typeface="+mn-lt"/>
              </a:rPr>
              <a:t>Communauté des maladies émergentes et zoonotiques</a:t>
            </a:r>
            <a:br>
              <a:rPr lang="fr-FR" sz="2800" b="1" dirty="0">
                <a:solidFill>
                  <a:schemeClr val="bg1"/>
                </a:solidFill>
                <a:latin typeface="+mn-lt"/>
              </a:rPr>
            </a:br>
            <a:r>
              <a:rPr lang="fr-FR" sz="2800" b="1" dirty="0">
                <a:solidFill>
                  <a:schemeClr val="bg1"/>
                </a:solidFill>
                <a:latin typeface="+mn-lt"/>
              </a:rPr>
              <a:t>Signaux d'intérêt du quatrième trimestre pour le RCSSP </a:t>
            </a:r>
            <a:endParaRPr lang="en-CA" sz="2000" b="1" i="1" dirty="0">
              <a:solidFill>
                <a:schemeClr val="bg1"/>
              </a:solidFill>
            </a:endParaRPr>
          </a:p>
        </p:txBody>
      </p:sp>
      <p:sp>
        <p:nvSpPr>
          <p:cNvPr id="2" name="Subtitle 1"/>
          <p:cNvSpPr>
            <a:spLocks noGrp="1"/>
          </p:cNvSpPr>
          <p:nvPr>
            <p:ph type="subTitle" idx="1"/>
          </p:nvPr>
        </p:nvSpPr>
        <p:spPr>
          <a:xfrm>
            <a:off x="5600635" y="4078478"/>
            <a:ext cx="6591365" cy="1429439"/>
          </a:xfrm>
        </p:spPr>
        <p:txBody>
          <a:bodyPr>
            <a:normAutofit/>
          </a:bodyPr>
          <a:lstStyle/>
          <a:p>
            <a:pPr algn="r"/>
            <a:r>
              <a:rPr lang="en-CA" b="1" dirty="0">
                <a:solidFill>
                  <a:schemeClr val="bg1"/>
                </a:solidFill>
              </a:rPr>
              <a:t>20 février 2025</a:t>
            </a:r>
          </a:p>
          <a:p>
            <a:pPr algn="r"/>
            <a:endParaRPr lang="en-US" b="1"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r>
              <a:rPr lang="en-CA" sz="3600" b="1" dirty="0">
                <a:solidFill>
                  <a:schemeClr val="bg1"/>
                </a:solidFill>
                <a:hlinkClick r:id="rId4"/>
              </a:rPr>
              <a:t>www.cezd.ca </a:t>
            </a:r>
            <a:endParaRPr lang="en-US" sz="3600" dirty="0">
              <a:solidFill>
                <a:schemeClr val="bg1"/>
              </a:solidFill>
            </a:endParaRPr>
          </a:p>
        </p:txBody>
      </p:sp>
    </p:spTree>
    <p:extLst>
      <p:ext uri="{BB962C8B-B14F-4D97-AF65-F5344CB8AC3E}">
        <p14:creationId xmlns:p14="http://schemas.microsoft.com/office/powerpoint/2010/main" val="1555840350"/>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063CF-8F5E-621B-C2D1-F86F6A9D6372}"/>
              </a:ext>
            </a:extLst>
          </p:cNvPr>
          <p:cNvSpPr>
            <a:spLocks noGrp="1"/>
          </p:cNvSpPr>
          <p:nvPr>
            <p:ph type="title"/>
          </p:nvPr>
        </p:nvSpPr>
        <p:spPr>
          <a:xfrm>
            <a:off x="838200" y="124693"/>
            <a:ext cx="8071624" cy="1280361"/>
          </a:xfrm>
        </p:spPr>
        <p:txBody>
          <a:bodyPr/>
          <a:lstStyle/>
          <a:p>
            <a:pPr>
              <a:defRPr/>
            </a:pPr>
            <a:r>
              <a:rPr lang="en-US" altLang="en-US" sz="3600" b="1" dirty="0"/>
              <a:t>Réponse à ce jour</a:t>
            </a:r>
            <a:br>
              <a:rPr lang="en-CA" sz="3600" dirty="0"/>
            </a:br>
            <a:endParaRPr lang="en-US" altLang="en-US" sz="3600" b="1" dirty="0"/>
          </a:p>
        </p:txBody>
      </p:sp>
      <p:sp>
        <p:nvSpPr>
          <p:cNvPr id="16387" name="Content Placeholder 9">
            <a:extLst>
              <a:ext uri="{FF2B5EF4-FFF2-40B4-BE49-F238E27FC236}">
                <a16:creationId xmlns:a16="http://schemas.microsoft.com/office/drawing/2014/main" id="{736F6ADF-BBEE-118C-6CC0-ED5E4B3F90EF}"/>
              </a:ext>
            </a:extLst>
          </p:cNvPr>
          <p:cNvSpPr>
            <a:spLocks noGrp="1"/>
          </p:cNvSpPr>
          <p:nvPr>
            <p:ph type="body" sz="quarter" idx="13"/>
          </p:nvPr>
        </p:nvSpPr>
        <p:spPr/>
        <p:txBody>
          <a:bodyPr/>
          <a:lstStyle/>
          <a:p>
            <a:pPr lvl="1"/>
            <a:endParaRPr lang="en-US" altLang="en-US" dirty="0"/>
          </a:p>
          <a:p>
            <a:endParaRPr lang="en-US" altLang="en-US" dirty="0"/>
          </a:p>
        </p:txBody>
      </p:sp>
      <p:sp>
        <p:nvSpPr>
          <p:cNvPr id="16388" name="Rectangle 2">
            <a:extLst>
              <a:ext uri="{FF2B5EF4-FFF2-40B4-BE49-F238E27FC236}">
                <a16:creationId xmlns:a16="http://schemas.microsoft.com/office/drawing/2014/main" id="{1921D2EF-C42E-A721-0647-A6256FB9BA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89" name="Rectangle 7">
            <a:extLst>
              <a:ext uri="{FF2B5EF4-FFF2-40B4-BE49-F238E27FC236}">
                <a16:creationId xmlns:a16="http://schemas.microsoft.com/office/drawing/2014/main" id="{EF2D403C-2755-84BE-3B1A-523EC5C256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90" name="Rectangle 8">
            <a:extLst>
              <a:ext uri="{FF2B5EF4-FFF2-40B4-BE49-F238E27FC236}">
                <a16:creationId xmlns:a16="http://schemas.microsoft.com/office/drawing/2014/main" id="{8F5F7F6F-683E-3BF8-36B2-5D103F1B976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7" name="TextBox 6">
            <a:extLst>
              <a:ext uri="{FF2B5EF4-FFF2-40B4-BE49-F238E27FC236}">
                <a16:creationId xmlns:a16="http://schemas.microsoft.com/office/drawing/2014/main" id="{21F80863-3A29-9541-AC18-2EFC2A9E972D}"/>
              </a:ext>
            </a:extLst>
          </p:cNvPr>
          <p:cNvSpPr txBox="1"/>
          <p:nvPr/>
        </p:nvSpPr>
        <p:spPr>
          <a:xfrm>
            <a:off x="196500" y="873045"/>
            <a:ext cx="6804801" cy="4985980"/>
          </a:xfrm>
          <a:prstGeom prst="rect">
            <a:avLst/>
          </a:prstGeom>
          <a:noFill/>
        </p:spPr>
        <p:txBody>
          <a:bodyPr wrap="square">
            <a:spAutoFit/>
          </a:bodyPr>
          <a:lstStyle/>
          <a:p>
            <a:pPr marL="742950" lvl="1" indent="-285750">
              <a:spcBef>
                <a:spcPts val="600"/>
              </a:spcBef>
              <a:buFont typeface="Arial" panose="020B0604020202020204" pitchFamily="34" charset="0"/>
              <a:buChar char="•"/>
              <a:defRPr/>
            </a:pPr>
            <a:r>
              <a:rPr lang="en-CA" sz="2400" dirty="0">
                <a:hlinkClick r:id="rId3"/>
              </a:rPr>
              <a:t>Interdiction </a:t>
            </a:r>
            <a:r>
              <a:rPr lang="en-CA" sz="2400" dirty="0"/>
              <a:t>immédiate </a:t>
            </a:r>
            <a:r>
              <a:rPr lang="en-CA" sz="2400" dirty="0">
                <a:hlinkClick r:id="rId3"/>
              </a:rPr>
              <a:t>des transports </a:t>
            </a:r>
            <a:r>
              <a:rPr lang="en-CA" sz="2400" dirty="0"/>
              <a:t>(5 jours)</a:t>
            </a:r>
          </a:p>
          <a:p>
            <a:pPr marL="742950" lvl="1" indent="-285750">
              <a:spcBef>
                <a:spcPts val="600"/>
              </a:spcBef>
              <a:buFont typeface="Arial" panose="020B0604020202020204" pitchFamily="34" charset="0"/>
              <a:buChar char="•"/>
              <a:defRPr/>
            </a:pPr>
            <a:r>
              <a:rPr lang="en-CA" sz="2400" dirty="0"/>
              <a:t>Tous les animaux sensibles dans un rayon d'un kilomètre sont abattus. </a:t>
            </a:r>
          </a:p>
          <a:p>
            <a:pPr marL="1657350" lvl="3" indent="-285750">
              <a:spcBef>
                <a:spcPts val="600"/>
              </a:spcBef>
              <a:buFont typeface="Arial" panose="020B0604020202020204" pitchFamily="34" charset="0"/>
              <a:buChar char="•"/>
              <a:defRPr/>
            </a:pPr>
            <a:r>
              <a:rPr lang="en-CA" sz="2400" dirty="0"/>
              <a:t> ~200 porcs abattus à Ahrensfelde, tous testés négatifs</a:t>
            </a:r>
          </a:p>
          <a:p>
            <a:pPr marL="742950" lvl="1" indent="-285750">
              <a:spcBef>
                <a:spcPts val="600"/>
              </a:spcBef>
              <a:buFont typeface="Arial" panose="020B0604020202020204" pitchFamily="34" charset="0"/>
              <a:buChar char="•"/>
              <a:defRPr/>
            </a:pPr>
            <a:r>
              <a:rPr lang="en-CA" sz="2400" dirty="0">
                <a:hlinkClick r:id="rId4"/>
              </a:rPr>
              <a:t>Zone de protection de </a:t>
            </a:r>
            <a:r>
              <a:rPr lang="en-CA" sz="2400" dirty="0"/>
              <a:t>3 km</a:t>
            </a:r>
          </a:p>
          <a:p>
            <a:pPr marL="742950" lvl="1" indent="-285750">
              <a:spcBef>
                <a:spcPts val="600"/>
              </a:spcBef>
              <a:buFont typeface="Arial" panose="020B0604020202020204" pitchFamily="34" charset="0"/>
              <a:buChar char="•"/>
              <a:defRPr/>
            </a:pPr>
            <a:r>
              <a:rPr lang="en-CA" sz="2400" dirty="0"/>
              <a:t>Zone de surveillance de 10 km</a:t>
            </a:r>
          </a:p>
          <a:p>
            <a:pPr marL="742950" lvl="1" indent="-285750">
              <a:spcBef>
                <a:spcPts val="600"/>
              </a:spcBef>
              <a:buFont typeface="Arial" panose="020B0604020202020204" pitchFamily="34" charset="0"/>
              <a:buChar char="•"/>
              <a:defRPr/>
            </a:pPr>
            <a:r>
              <a:rPr lang="en-CA" sz="2400" dirty="0"/>
              <a:t>L'échantillonnage de tous les établissements situés dans la zone de 10 km est terminé ; tous les résultats sont négatifs à ce jour.</a:t>
            </a:r>
          </a:p>
          <a:p>
            <a:pPr marL="1200150" lvl="2" indent="-285750">
              <a:spcBef>
                <a:spcPts val="600"/>
              </a:spcBef>
              <a:buFont typeface="Arial" panose="020B0604020202020204" pitchFamily="34" charset="0"/>
              <a:buChar char="•"/>
              <a:defRPr/>
            </a:pPr>
            <a:r>
              <a:rPr lang="en-CA" sz="2400" dirty="0"/>
              <a:t>Tous cliniquement normaux</a:t>
            </a:r>
          </a:p>
          <a:p>
            <a:pPr marL="742950" lvl="1" indent="-285750">
              <a:buFont typeface="Arial" panose="020B0604020202020204" pitchFamily="34" charset="0"/>
              <a:buChar char="•"/>
              <a:defRPr/>
            </a:pPr>
            <a:endParaRPr lang="en-CA" sz="2400" dirty="0">
              <a:latin typeface="+mn-lt"/>
            </a:endParaRPr>
          </a:p>
        </p:txBody>
      </p:sp>
      <p:pic>
        <p:nvPicPr>
          <p:cNvPr id="2" name="Picture 1">
            <a:extLst>
              <a:ext uri="{FF2B5EF4-FFF2-40B4-BE49-F238E27FC236}">
                <a16:creationId xmlns:a16="http://schemas.microsoft.com/office/drawing/2014/main" id="{CE7C0FD1-32AB-4AEA-B998-73A8489529BD}"/>
              </a:ext>
            </a:extLst>
          </p:cNvPr>
          <p:cNvPicPr>
            <a:picLocks noChangeAspect="1"/>
          </p:cNvPicPr>
          <p:nvPr/>
        </p:nvPicPr>
        <p:blipFill>
          <a:blip r:embed="rId5"/>
          <a:stretch>
            <a:fillRect/>
          </a:stretch>
        </p:blipFill>
        <p:spPr>
          <a:xfrm>
            <a:off x="6842646" y="1325682"/>
            <a:ext cx="5510814" cy="4188014"/>
          </a:xfrm>
          <a:prstGeom prst="rect">
            <a:avLst/>
          </a:prstGeom>
        </p:spPr>
      </p:pic>
      <p:sp>
        <p:nvSpPr>
          <p:cNvPr id="5" name="TextBox 4">
            <a:extLst>
              <a:ext uri="{FF2B5EF4-FFF2-40B4-BE49-F238E27FC236}">
                <a16:creationId xmlns:a16="http://schemas.microsoft.com/office/drawing/2014/main" id="{C94010FB-9887-31E3-E763-C4BFE87D5D54}"/>
              </a:ext>
            </a:extLst>
          </p:cNvPr>
          <p:cNvSpPr txBox="1"/>
          <p:nvPr/>
        </p:nvSpPr>
        <p:spPr>
          <a:xfrm>
            <a:off x="4413325" y="5702856"/>
            <a:ext cx="6175612" cy="369332"/>
          </a:xfrm>
          <a:prstGeom prst="rect">
            <a:avLst/>
          </a:prstGeom>
          <a:noFill/>
        </p:spPr>
        <p:txBody>
          <a:bodyPr wrap="square">
            <a:spAutoFit/>
          </a:bodyPr>
          <a:lstStyle/>
          <a:p>
            <a:r>
              <a:rPr lang="en-US" altLang="en-US" sz="1800" b="1" dirty="0">
                <a:hlinkClick r:id="rId6"/>
              </a:rPr>
              <a:t>Évaluation de l'épidémie de fièvre aphteuse par le DEFRA</a:t>
            </a:r>
            <a:endParaRPr lang="en-CA" dirty="0"/>
          </a:p>
        </p:txBody>
      </p:sp>
      <p:pic>
        <p:nvPicPr>
          <p:cNvPr id="6" name="Picture 5" descr="A red location pin with a black circle&#10;&#10;Description automatically generated">
            <a:extLst>
              <a:ext uri="{FF2B5EF4-FFF2-40B4-BE49-F238E27FC236}">
                <a16:creationId xmlns:a16="http://schemas.microsoft.com/office/drawing/2014/main" id="{72A25E3D-C2C4-742C-5B60-A0630FE9CA3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62342" y="2244932"/>
            <a:ext cx="528145" cy="528145"/>
          </a:xfrm>
          <a:prstGeom prst="rect">
            <a:avLst/>
          </a:prstGeom>
        </p:spPr>
      </p:pic>
    </p:spTree>
    <p:extLst>
      <p:ext uri="{BB962C8B-B14F-4D97-AF65-F5344CB8AC3E}">
        <p14:creationId xmlns:p14="http://schemas.microsoft.com/office/powerpoint/2010/main" val="245600973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063CF-8F5E-621B-C2D1-F86F6A9D6372}"/>
              </a:ext>
            </a:extLst>
          </p:cNvPr>
          <p:cNvSpPr>
            <a:spLocks noGrp="1"/>
          </p:cNvSpPr>
          <p:nvPr>
            <p:ph type="title"/>
          </p:nvPr>
        </p:nvSpPr>
        <p:spPr>
          <a:xfrm>
            <a:off x="838200" y="124693"/>
            <a:ext cx="8071624" cy="1280361"/>
          </a:xfrm>
        </p:spPr>
        <p:txBody>
          <a:bodyPr/>
          <a:lstStyle/>
          <a:p>
            <a:pPr>
              <a:defRPr/>
            </a:pPr>
            <a:r>
              <a:rPr lang="en-US" altLang="en-US" sz="3600" b="1" dirty="0"/>
              <a:t>Réponse à ce jour</a:t>
            </a:r>
            <a:br>
              <a:rPr lang="en-CA" sz="3600" dirty="0"/>
            </a:br>
            <a:endParaRPr lang="en-US" altLang="en-US" sz="3600" b="1" dirty="0"/>
          </a:p>
        </p:txBody>
      </p:sp>
      <p:sp>
        <p:nvSpPr>
          <p:cNvPr id="16387" name="Content Placeholder 9">
            <a:extLst>
              <a:ext uri="{FF2B5EF4-FFF2-40B4-BE49-F238E27FC236}">
                <a16:creationId xmlns:a16="http://schemas.microsoft.com/office/drawing/2014/main" id="{736F6ADF-BBEE-118C-6CC0-ED5E4B3F90EF}"/>
              </a:ext>
            </a:extLst>
          </p:cNvPr>
          <p:cNvSpPr>
            <a:spLocks noGrp="1"/>
          </p:cNvSpPr>
          <p:nvPr>
            <p:ph type="body" sz="quarter" idx="13"/>
          </p:nvPr>
        </p:nvSpPr>
        <p:spPr>
          <a:xfrm>
            <a:off x="-261167" y="6295724"/>
            <a:ext cx="10270357" cy="4004590"/>
          </a:xfrm>
        </p:spPr>
        <p:txBody>
          <a:bodyPr/>
          <a:lstStyle/>
          <a:p>
            <a:pPr marL="457200" lvl="1" indent="0">
              <a:buNone/>
            </a:pPr>
            <a:r>
              <a:rPr lang="en-US" altLang="en-US" b="1" dirty="0">
                <a:hlinkClick r:id="rId3"/>
              </a:rPr>
              <a:t>Évaluation de l'épidémie de fièvre aphteuse par le DEFRA</a:t>
            </a:r>
            <a:endParaRPr lang="en-US" altLang="en-US" dirty="0"/>
          </a:p>
        </p:txBody>
      </p:sp>
      <p:sp>
        <p:nvSpPr>
          <p:cNvPr id="16388" name="Rectangle 2">
            <a:extLst>
              <a:ext uri="{FF2B5EF4-FFF2-40B4-BE49-F238E27FC236}">
                <a16:creationId xmlns:a16="http://schemas.microsoft.com/office/drawing/2014/main" id="{1921D2EF-C42E-A721-0647-A6256FB9BA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89" name="Rectangle 7">
            <a:extLst>
              <a:ext uri="{FF2B5EF4-FFF2-40B4-BE49-F238E27FC236}">
                <a16:creationId xmlns:a16="http://schemas.microsoft.com/office/drawing/2014/main" id="{EF2D403C-2755-84BE-3B1A-523EC5C256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90" name="Rectangle 8">
            <a:extLst>
              <a:ext uri="{FF2B5EF4-FFF2-40B4-BE49-F238E27FC236}">
                <a16:creationId xmlns:a16="http://schemas.microsoft.com/office/drawing/2014/main" id="{8F5F7F6F-683E-3BF8-36B2-5D103F1B976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7" name="TextBox 6">
            <a:extLst>
              <a:ext uri="{FF2B5EF4-FFF2-40B4-BE49-F238E27FC236}">
                <a16:creationId xmlns:a16="http://schemas.microsoft.com/office/drawing/2014/main" id="{21F80863-3A29-9541-AC18-2EFC2A9E972D}"/>
              </a:ext>
            </a:extLst>
          </p:cNvPr>
          <p:cNvSpPr txBox="1"/>
          <p:nvPr/>
        </p:nvSpPr>
        <p:spPr>
          <a:xfrm>
            <a:off x="196500" y="1079983"/>
            <a:ext cx="5899500" cy="4139595"/>
          </a:xfrm>
          <a:prstGeom prst="rect">
            <a:avLst/>
          </a:prstGeom>
          <a:noFill/>
        </p:spPr>
        <p:txBody>
          <a:bodyPr wrap="square">
            <a:spAutoFit/>
          </a:bodyPr>
          <a:lstStyle/>
          <a:p>
            <a:pPr marL="457200" indent="-457200">
              <a:spcBef>
                <a:spcPts val="600"/>
              </a:spcBef>
              <a:buFont typeface="Arial" panose="020B0604020202020204" pitchFamily="34" charset="0"/>
              <a:buChar char="•"/>
              <a:defRPr/>
            </a:pPr>
            <a:r>
              <a:rPr lang="en-CA" sz="2800" dirty="0"/>
              <a:t>55 moutons et chèvres et 3 bovins d'une ferme située en dehors du rayon de 10 km ont été abattus parce qu'ils avaient acheté du foin sur le site index.</a:t>
            </a:r>
          </a:p>
          <a:p>
            <a:pPr marL="1657350" lvl="3" indent="-285750">
              <a:spcBef>
                <a:spcPts val="600"/>
              </a:spcBef>
              <a:buFont typeface="Arial" panose="020B0604020202020204" pitchFamily="34" charset="0"/>
              <a:buChar char="•"/>
              <a:defRPr/>
            </a:pPr>
            <a:r>
              <a:rPr lang="en-CA" sz="2000" dirty="0"/>
              <a:t>tous cliniquement normaux et testés négatifs</a:t>
            </a:r>
            <a:endParaRPr lang="en-CA" sz="2800" dirty="0"/>
          </a:p>
          <a:p>
            <a:pPr marL="457200" indent="-457200">
              <a:spcBef>
                <a:spcPts val="600"/>
              </a:spcBef>
              <a:buFont typeface="Arial" panose="020B0604020202020204" pitchFamily="34" charset="0"/>
              <a:buChar char="•"/>
            </a:pPr>
            <a:r>
              <a:rPr lang="en-US" altLang="en-US" sz="2800" dirty="0"/>
              <a:t>Chèvres (Barnim) présentant des signes cliniques et dont la PCR et la sérologie se sont révélées négatives.</a:t>
            </a:r>
          </a:p>
          <a:p>
            <a:pPr marL="1200150" lvl="2" indent="-285750">
              <a:spcBef>
                <a:spcPts val="600"/>
              </a:spcBef>
              <a:buFont typeface="Arial" panose="020B0604020202020204" pitchFamily="34" charset="0"/>
              <a:buChar char="•"/>
              <a:defRPr/>
            </a:pPr>
            <a:r>
              <a:rPr lang="en-US" sz="2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Fièvre aphteuse | </a:t>
            </a:r>
            <a:r>
              <a:rPr lang="en-US" sz="2000" b="1"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Friedrich-Loeffler-Institut</a:t>
            </a:r>
            <a:endParaRPr lang="en-US" sz="2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E7C0FD1-32AB-4AEA-B998-73A8489529BD}"/>
              </a:ext>
            </a:extLst>
          </p:cNvPr>
          <p:cNvPicPr>
            <a:picLocks noChangeAspect="1"/>
          </p:cNvPicPr>
          <p:nvPr/>
        </p:nvPicPr>
        <p:blipFill>
          <a:blip r:embed="rId5"/>
          <a:stretch>
            <a:fillRect/>
          </a:stretch>
        </p:blipFill>
        <p:spPr>
          <a:xfrm>
            <a:off x="5957912" y="1195199"/>
            <a:ext cx="6430873" cy="4887225"/>
          </a:xfrm>
          <a:prstGeom prst="rect">
            <a:avLst/>
          </a:prstGeom>
        </p:spPr>
      </p:pic>
      <p:sp>
        <p:nvSpPr>
          <p:cNvPr id="5" name="TextBox 4">
            <a:extLst>
              <a:ext uri="{FF2B5EF4-FFF2-40B4-BE49-F238E27FC236}">
                <a16:creationId xmlns:a16="http://schemas.microsoft.com/office/drawing/2014/main" id="{8F38D04A-F828-E34E-80A8-0AEE5E4CDC60}"/>
              </a:ext>
            </a:extLst>
          </p:cNvPr>
          <p:cNvSpPr txBox="1"/>
          <p:nvPr/>
        </p:nvSpPr>
        <p:spPr>
          <a:xfrm>
            <a:off x="196500" y="5295219"/>
            <a:ext cx="6196082" cy="461665"/>
          </a:xfrm>
          <a:prstGeom prst="rect">
            <a:avLst/>
          </a:prstGeom>
          <a:noFill/>
        </p:spPr>
        <p:txBody>
          <a:bodyPr wrap="square">
            <a:spAutoFit/>
          </a:bodyPr>
          <a:lstStyle/>
          <a:p>
            <a:r>
              <a:rPr lang="en-US" sz="2400" b="1" dirty="0">
                <a:hlinkClick r:id="rId6"/>
              </a:rPr>
              <a:t>WAHIS</a:t>
            </a:r>
            <a:endParaRPr lang="en-CA" sz="2400" b="1" dirty="0"/>
          </a:p>
        </p:txBody>
      </p:sp>
      <p:pic>
        <p:nvPicPr>
          <p:cNvPr id="6" name="Picture 5" descr="A yellow pin with a black circle&#10;&#10;Description automatically generated">
            <a:extLst>
              <a:ext uri="{FF2B5EF4-FFF2-40B4-BE49-F238E27FC236}">
                <a16:creationId xmlns:a16="http://schemas.microsoft.com/office/drawing/2014/main" id="{4AEF6376-2C74-8F65-DA94-18846E50D6A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4410" y="1478326"/>
            <a:ext cx="639451" cy="639451"/>
          </a:xfrm>
          <a:prstGeom prst="rect">
            <a:avLst/>
          </a:prstGeom>
        </p:spPr>
      </p:pic>
      <p:pic>
        <p:nvPicPr>
          <p:cNvPr id="9" name="Picture 8" descr="A purple pin with a black circle&#10;&#10;Description automatically generated">
            <a:extLst>
              <a:ext uri="{FF2B5EF4-FFF2-40B4-BE49-F238E27FC236}">
                <a16:creationId xmlns:a16="http://schemas.microsoft.com/office/drawing/2014/main" id="{A9A3472A-2B31-62C2-84BE-F08C5D196C84}"/>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flipH="1">
            <a:off x="14410" y="4445422"/>
            <a:ext cx="668272" cy="668272"/>
          </a:xfrm>
          <a:prstGeom prst="rect">
            <a:avLst/>
          </a:prstGeom>
        </p:spPr>
      </p:pic>
    </p:spTree>
    <p:extLst>
      <p:ext uri="{BB962C8B-B14F-4D97-AF65-F5344CB8AC3E}">
        <p14:creationId xmlns:p14="http://schemas.microsoft.com/office/powerpoint/2010/main" val="2713689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063CF-8F5E-621B-C2D1-F86F6A9D6372}"/>
              </a:ext>
            </a:extLst>
          </p:cNvPr>
          <p:cNvSpPr>
            <a:spLocks noGrp="1"/>
          </p:cNvSpPr>
          <p:nvPr>
            <p:ph type="title"/>
          </p:nvPr>
        </p:nvSpPr>
        <p:spPr>
          <a:xfrm>
            <a:off x="838200" y="0"/>
            <a:ext cx="10515600" cy="969817"/>
          </a:xfrm>
        </p:spPr>
        <p:txBody>
          <a:bodyPr/>
          <a:lstStyle/>
          <a:p>
            <a:pPr>
              <a:defRPr/>
            </a:pPr>
            <a:r>
              <a:rPr lang="en-US" altLang="en-US" sz="3600" b="1" dirty="0"/>
              <a:t>Réponse à ce jour</a:t>
            </a:r>
          </a:p>
        </p:txBody>
      </p:sp>
      <p:sp>
        <p:nvSpPr>
          <p:cNvPr id="16388" name="Rectangle 2">
            <a:extLst>
              <a:ext uri="{FF2B5EF4-FFF2-40B4-BE49-F238E27FC236}">
                <a16:creationId xmlns:a16="http://schemas.microsoft.com/office/drawing/2014/main" id="{1921D2EF-C42E-A721-0647-A6256FB9BA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89" name="Rectangle 7">
            <a:extLst>
              <a:ext uri="{FF2B5EF4-FFF2-40B4-BE49-F238E27FC236}">
                <a16:creationId xmlns:a16="http://schemas.microsoft.com/office/drawing/2014/main" id="{EF2D403C-2755-84BE-3B1A-523EC5C256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90" name="Rectangle 8">
            <a:extLst>
              <a:ext uri="{FF2B5EF4-FFF2-40B4-BE49-F238E27FC236}">
                <a16:creationId xmlns:a16="http://schemas.microsoft.com/office/drawing/2014/main" id="{8F5F7F6F-683E-3BF8-36B2-5D103F1B976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7" name="TextBox 6">
            <a:extLst>
              <a:ext uri="{FF2B5EF4-FFF2-40B4-BE49-F238E27FC236}">
                <a16:creationId xmlns:a16="http://schemas.microsoft.com/office/drawing/2014/main" id="{21F80863-3A29-9541-AC18-2EFC2A9E972D}"/>
              </a:ext>
            </a:extLst>
          </p:cNvPr>
          <p:cNvSpPr txBox="1"/>
          <p:nvPr/>
        </p:nvSpPr>
        <p:spPr>
          <a:xfrm>
            <a:off x="155592" y="1140277"/>
            <a:ext cx="7819783" cy="4401205"/>
          </a:xfrm>
          <a:prstGeom prst="rect">
            <a:avLst/>
          </a:prstGeom>
          <a:noFill/>
        </p:spPr>
        <p:txBody>
          <a:bodyPr wrap="square">
            <a:spAutoFit/>
          </a:bodyPr>
          <a:lstStyle/>
          <a:p>
            <a:pPr marL="742950" lvl="1" indent="-285750">
              <a:buFont typeface="Arial" panose="020B0604020202020204" pitchFamily="34" charset="0"/>
              <a:buChar char="•"/>
              <a:defRPr/>
            </a:pPr>
            <a:r>
              <a:rPr lang="en-CA" sz="2800" dirty="0"/>
              <a:t>Interdiction de chasse dans la zone des 10 km</a:t>
            </a:r>
          </a:p>
          <a:p>
            <a:pPr marL="742950" lvl="1" indent="-285750">
              <a:buFont typeface="Arial" panose="020B0604020202020204" pitchFamily="34" charset="0"/>
              <a:buChar char="•"/>
              <a:defRPr/>
            </a:pPr>
            <a:r>
              <a:rPr lang="en-CA" sz="2800" dirty="0"/>
              <a:t>Fermeture des zoos de Berlin</a:t>
            </a:r>
          </a:p>
          <a:p>
            <a:pPr marL="1200150" lvl="2" indent="-285750">
              <a:buFont typeface="Arial" panose="020B0604020202020204" pitchFamily="34" charset="0"/>
              <a:buChar char="•"/>
              <a:defRPr/>
            </a:pPr>
            <a:r>
              <a:rPr lang="en-CA" sz="2800" dirty="0"/>
              <a:t>Espèces sensibles testées</a:t>
            </a:r>
          </a:p>
          <a:p>
            <a:pPr marL="742950" lvl="1" indent="-285750">
              <a:buFont typeface="Arial" panose="020B0604020202020204" pitchFamily="34" charset="0"/>
              <a:buChar char="•"/>
              <a:defRPr/>
            </a:pPr>
            <a:r>
              <a:rPr lang="en-CA" sz="2800" dirty="0"/>
              <a:t>Les Pays-Bas interdisent les veaux de boucherie en provenance du Brandebourg</a:t>
            </a:r>
          </a:p>
          <a:p>
            <a:pPr marL="742950" lvl="1" indent="-285750">
              <a:buFont typeface="Arial" panose="020B0604020202020204" pitchFamily="34" charset="0"/>
              <a:buChar char="•"/>
              <a:defRPr/>
            </a:pPr>
            <a:r>
              <a:rPr lang="en-CA" sz="2800" dirty="0"/>
              <a:t>&gt;3 600 importés du Brandebourg depuis le 1er décembre) dans ~120 exploitations - tous testés</a:t>
            </a:r>
          </a:p>
          <a:p>
            <a:pPr marL="742950" lvl="1" indent="-285750">
              <a:buFont typeface="Arial" panose="020B0604020202020204" pitchFamily="34" charset="0"/>
              <a:buChar char="•"/>
              <a:defRPr/>
            </a:pPr>
            <a:r>
              <a:rPr lang="en-CA" sz="2800" dirty="0"/>
              <a:t>Pays-Bas : nouveaux tests sur des échantillons testés pour la fièvre catarrhale du mouton, tous négatifs à ce jour</a:t>
            </a:r>
          </a:p>
          <a:p>
            <a:pPr marL="742950" lvl="1" indent="-285750">
              <a:buFont typeface="Arial" panose="020B0604020202020204" pitchFamily="34" charset="0"/>
              <a:buChar char="•"/>
              <a:defRPr/>
            </a:pPr>
            <a:endParaRPr lang="en-CA" sz="2800" dirty="0">
              <a:latin typeface="+mn-lt"/>
            </a:endParaRPr>
          </a:p>
        </p:txBody>
      </p:sp>
      <p:sp>
        <p:nvSpPr>
          <p:cNvPr id="8" name="TextBox 7">
            <a:extLst>
              <a:ext uri="{FF2B5EF4-FFF2-40B4-BE49-F238E27FC236}">
                <a16:creationId xmlns:a16="http://schemas.microsoft.com/office/drawing/2014/main" id="{81D78035-40D7-8373-5BF2-3B8D6A4A1FE8}"/>
              </a:ext>
            </a:extLst>
          </p:cNvPr>
          <p:cNvSpPr txBox="1"/>
          <p:nvPr/>
        </p:nvSpPr>
        <p:spPr>
          <a:xfrm>
            <a:off x="155592" y="6055075"/>
            <a:ext cx="6833160" cy="369332"/>
          </a:xfrm>
          <a:prstGeom prst="rect">
            <a:avLst/>
          </a:prstGeom>
          <a:noFill/>
        </p:spPr>
        <p:txBody>
          <a:bodyPr wrap="square">
            <a:spAutoFit/>
          </a:bodyPr>
          <a:lstStyle/>
          <a:p>
            <a:r>
              <a:rPr lang="en-US" altLang="en-US" sz="1800" dirty="0">
                <a:hlinkClick r:id="rId3"/>
              </a:rPr>
              <a:t>Évaluation de l'épidémie de fièvre aphteuse par le DEFRA </a:t>
            </a:r>
            <a:r>
              <a:rPr lang="en-US" altLang="en-US" sz="1800" dirty="0"/>
              <a:t>- Le risque pour le Royaume-Uni est considéré comme moyen</a:t>
            </a:r>
            <a:endParaRPr lang="en-CA" dirty="0"/>
          </a:p>
        </p:txBody>
      </p:sp>
      <p:pic>
        <p:nvPicPr>
          <p:cNvPr id="3" name="Picture 2">
            <a:extLst>
              <a:ext uri="{FF2B5EF4-FFF2-40B4-BE49-F238E27FC236}">
                <a16:creationId xmlns:a16="http://schemas.microsoft.com/office/drawing/2014/main" id="{AF96F5DD-F589-933C-ED43-346CB2FB9A78}"/>
              </a:ext>
            </a:extLst>
          </p:cNvPr>
          <p:cNvPicPr>
            <a:picLocks noChangeAspect="1"/>
          </p:cNvPicPr>
          <p:nvPr/>
        </p:nvPicPr>
        <p:blipFill>
          <a:blip r:embed="rId4"/>
          <a:stretch>
            <a:fillRect/>
          </a:stretch>
        </p:blipFill>
        <p:spPr>
          <a:xfrm>
            <a:off x="8757470" y="0"/>
            <a:ext cx="3378425" cy="6858000"/>
          </a:xfrm>
          <a:prstGeom prst="rect">
            <a:avLst/>
          </a:prstGeom>
        </p:spPr>
      </p:pic>
      <p:sp>
        <p:nvSpPr>
          <p:cNvPr id="5" name="TextBox 4">
            <a:extLst>
              <a:ext uri="{FF2B5EF4-FFF2-40B4-BE49-F238E27FC236}">
                <a16:creationId xmlns:a16="http://schemas.microsoft.com/office/drawing/2014/main" id="{0ED6710E-E6CC-9437-D275-9B0D138618CC}"/>
              </a:ext>
            </a:extLst>
          </p:cNvPr>
          <p:cNvSpPr txBox="1"/>
          <p:nvPr/>
        </p:nvSpPr>
        <p:spPr>
          <a:xfrm>
            <a:off x="7722888" y="2971547"/>
            <a:ext cx="3278459" cy="369332"/>
          </a:xfrm>
          <a:prstGeom prst="rect">
            <a:avLst/>
          </a:prstGeom>
          <a:noFill/>
        </p:spPr>
        <p:txBody>
          <a:bodyPr wrap="square" rtlCol="0">
            <a:spAutoFit/>
          </a:bodyPr>
          <a:lstStyle/>
          <a:p>
            <a:r>
              <a:rPr lang="en-CA" dirty="0"/>
              <a:t>Chaînon manquant - source d'infection</a:t>
            </a:r>
          </a:p>
        </p:txBody>
      </p:sp>
    </p:spTree>
    <p:extLst>
      <p:ext uri="{BB962C8B-B14F-4D97-AF65-F5344CB8AC3E}">
        <p14:creationId xmlns:p14="http://schemas.microsoft.com/office/powerpoint/2010/main" val="20492504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4180-379B-A494-9847-7FA8075CACCF}"/>
              </a:ext>
            </a:extLst>
          </p:cNvPr>
          <p:cNvSpPr>
            <a:spLocks noGrp="1"/>
          </p:cNvSpPr>
          <p:nvPr>
            <p:ph type="title"/>
          </p:nvPr>
        </p:nvSpPr>
        <p:spPr>
          <a:xfrm>
            <a:off x="211138" y="33338"/>
            <a:ext cx="10515600" cy="890587"/>
          </a:xfrm>
        </p:spPr>
        <p:txBody>
          <a:bodyPr>
            <a:normAutofit fontScale="90000"/>
          </a:bodyPr>
          <a:lstStyle/>
          <a:p>
            <a:pPr>
              <a:defRPr/>
            </a:pPr>
            <a:r>
              <a:rPr lang="en-US" sz="3200" dirty="0"/>
              <a:t>Nouveau ver du monde (Screwworm) en Amérique du Nord et en Amérique centrale</a:t>
            </a:r>
            <a:endParaRPr lang="en-CA" sz="3200" dirty="0"/>
          </a:p>
        </p:txBody>
      </p:sp>
      <p:sp>
        <p:nvSpPr>
          <p:cNvPr id="48131" name="Text Placeholder 2">
            <a:extLst>
              <a:ext uri="{FF2B5EF4-FFF2-40B4-BE49-F238E27FC236}">
                <a16:creationId xmlns:a16="http://schemas.microsoft.com/office/drawing/2014/main" id="{0426E039-2A6C-561C-6B0E-07DE2C673C52}"/>
              </a:ext>
            </a:extLst>
          </p:cNvPr>
          <p:cNvSpPr>
            <a:spLocks noGrp="1"/>
          </p:cNvSpPr>
          <p:nvPr>
            <p:ph type="body" sz="quarter" idx="13"/>
          </p:nvPr>
        </p:nvSpPr>
        <p:spPr>
          <a:xfrm>
            <a:off x="377825" y="961073"/>
            <a:ext cx="4683125" cy="5105400"/>
          </a:xfrm>
        </p:spPr>
        <p:txBody>
          <a:bodyPr>
            <a:noAutofit/>
          </a:bodyPr>
          <a:lstStyle/>
          <a:p>
            <a:pPr>
              <a:spcBef>
                <a:spcPts val="1800"/>
              </a:spcBef>
            </a:pPr>
            <a:r>
              <a:rPr lang="en-US" altLang="en-US" sz="2000" dirty="0"/>
              <a:t>Larve de mouche parasite - </a:t>
            </a:r>
            <a:r>
              <a:rPr lang="en-CA" altLang="en-US" sz="2000" i="1" dirty="0" err="1"/>
              <a:t>Cochliomyia hominivorax </a:t>
            </a:r>
            <a:r>
              <a:rPr lang="en-CA" altLang="en-US" sz="2000" dirty="0"/>
              <a:t>causant la myiase des plaies</a:t>
            </a:r>
          </a:p>
          <a:p>
            <a:pPr>
              <a:spcBef>
                <a:spcPts val="1800"/>
              </a:spcBef>
            </a:pPr>
            <a:r>
              <a:rPr lang="en-CA" altLang="en-US" sz="2000" dirty="0"/>
              <a:t>Endémique en Amérique du Sud</a:t>
            </a:r>
          </a:p>
          <a:p>
            <a:pPr>
              <a:spcBef>
                <a:spcPts val="1800"/>
              </a:spcBef>
            </a:pPr>
            <a:r>
              <a:rPr lang="en-CA" altLang="en-US" sz="2000" dirty="0"/>
              <a:t>A été éradiqué des États-Unis et de l'Amérique centrale entre 1957 et 2001 à l'aide de mouches mâles stériles.</a:t>
            </a:r>
          </a:p>
          <a:p>
            <a:pPr>
              <a:spcBef>
                <a:spcPts val="1800"/>
              </a:spcBef>
            </a:pPr>
            <a:r>
              <a:rPr lang="en-US" altLang="en-US" sz="2000" dirty="0"/>
              <a:t>Réapparition dans les Florida Keys en 2016, mais la situation a été maîtrisée.</a:t>
            </a:r>
          </a:p>
          <a:p>
            <a:pPr>
              <a:spcBef>
                <a:spcPts val="1800"/>
              </a:spcBef>
            </a:pPr>
            <a:r>
              <a:rPr lang="en-US" altLang="en-US" sz="2000" dirty="0"/>
              <a:t>Normalement, le Panama est le point de contrôle, avec des millions de mouches stériles relâchées pour contrôler les mouvements vers le nord</a:t>
            </a:r>
          </a:p>
        </p:txBody>
      </p:sp>
      <p:sp>
        <p:nvSpPr>
          <p:cNvPr id="4" name="Slide Number Placeholder 3">
            <a:extLst>
              <a:ext uri="{FF2B5EF4-FFF2-40B4-BE49-F238E27FC236}">
                <a16:creationId xmlns:a16="http://schemas.microsoft.com/office/drawing/2014/main" id="{F9516960-E9A7-A212-8BF6-3E2847511231}"/>
              </a:ext>
            </a:extLst>
          </p:cNvPr>
          <p:cNvSpPr>
            <a:spLocks noGrp="1"/>
          </p:cNvSpPr>
          <p:nvPr>
            <p:ph type="sldNum" sz="quarter" idx="14"/>
          </p:nvPr>
        </p:nvSpPr>
        <p:spPr>
          <a:xfrm>
            <a:off x="10401300" y="5813425"/>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3"/>
              </a:rPr>
              <a:t>k7576-1 : USDA ARS</a:t>
            </a:r>
            <a:endParaRPr lang="en-US" dirty="0">
              <a:solidFill>
                <a:schemeClr val="tx1">
                  <a:tint val="75000"/>
                </a:schemeClr>
              </a:solidFill>
              <a:latin typeface="+mn-lt"/>
            </a:endParaRPr>
          </a:p>
        </p:txBody>
      </p:sp>
      <p:sp>
        <p:nvSpPr>
          <p:cNvPr id="48133" name="Rectangle 2">
            <a:extLst>
              <a:ext uri="{FF2B5EF4-FFF2-40B4-BE49-F238E27FC236}">
                <a16:creationId xmlns:a16="http://schemas.microsoft.com/office/drawing/2014/main" id="{6529EBA1-CAEC-367B-CF2E-2C49AFE6416F}"/>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48134" name="Picture 2">
            <a:extLst>
              <a:ext uri="{FF2B5EF4-FFF2-40B4-BE49-F238E27FC236}">
                <a16:creationId xmlns:a16="http://schemas.microsoft.com/office/drawing/2014/main" id="{0EBEDF72-92C9-0440-77E9-6B5D5615EC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1271588"/>
            <a:ext cx="691197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6">
            <a:extLst>
              <a:ext uri="{FF2B5EF4-FFF2-40B4-BE49-F238E27FC236}">
                <a16:creationId xmlns:a16="http://schemas.microsoft.com/office/drawing/2014/main" id="{61C7144F-7958-8EAB-DBF6-5874E50EAFA0}"/>
              </a:ext>
            </a:extLst>
          </p:cNvPr>
          <p:cNvSpPr txBox="1">
            <a:spLocks noChangeArrowheads="1"/>
          </p:cNvSpPr>
          <p:nvPr/>
        </p:nvSpPr>
        <p:spPr bwMode="auto">
          <a:xfrm>
            <a:off x="585407" y="6157913"/>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err="1">
                <a:hlinkClick r:id="rId5"/>
              </a:rPr>
              <a:t>Myiase</a:t>
            </a:r>
            <a:r>
              <a:rPr lang="en-US" altLang="en-US" dirty="0">
                <a:hlinkClick r:id="rId5"/>
              </a:rPr>
              <a:t> du Nouveau Monde (usda.gov)</a:t>
            </a:r>
            <a:endParaRPr lang="en-CA" altLang="en-US" dirty="0"/>
          </a:p>
        </p:txBody>
      </p:sp>
      <p:sp>
        <p:nvSpPr>
          <p:cNvPr id="48136" name="TextBox 8">
            <a:extLst>
              <a:ext uri="{FF2B5EF4-FFF2-40B4-BE49-F238E27FC236}">
                <a16:creationId xmlns:a16="http://schemas.microsoft.com/office/drawing/2014/main" id="{2E4E2162-4403-5DA6-80B8-61B785523135}"/>
              </a:ext>
            </a:extLst>
          </p:cNvPr>
          <p:cNvSpPr txBox="1">
            <a:spLocks noChangeArrowheads="1"/>
          </p:cNvSpPr>
          <p:nvPr/>
        </p:nvSpPr>
        <p:spPr bwMode="auto">
          <a:xfrm>
            <a:off x="5280025" y="6178550"/>
            <a:ext cx="6513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a:hlinkClick r:id="rId6"/>
              </a:rPr>
              <a:t>https://www.iaea.org/services/technical-cooperation-programme/new-world-screwworm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3748F-C8D2-845C-853C-19E76F367448}"/>
              </a:ext>
            </a:extLst>
          </p:cNvPr>
          <p:cNvPicPr>
            <a:picLocks noChangeAspect="1"/>
          </p:cNvPicPr>
          <p:nvPr/>
        </p:nvPicPr>
        <p:blipFill>
          <a:blip r:embed="rId2"/>
          <a:stretch>
            <a:fillRect/>
          </a:stretch>
        </p:blipFill>
        <p:spPr>
          <a:xfrm>
            <a:off x="6873365" y="654909"/>
            <a:ext cx="5339389" cy="5458538"/>
          </a:xfrm>
          <a:prstGeom prst="rect">
            <a:avLst/>
          </a:prstGeom>
          <a:ln w="12700" cmpd="sng">
            <a:solidFill>
              <a:schemeClr val="tx1"/>
            </a:solidFill>
          </a:ln>
        </p:spPr>
      </p:pic>
      <p:sp>
        <p:nvSpPr>
          <p:cNvPr id="6" name="Title 1">
            <a:extLst>
              <a:ext uri="{FF2B5EF4-FFF2-40B4-BE49-F238E27FC236}">
                <a16:creationId xmlns:a16="http://schemas.microsoft.com/office/drawing/2014/main" id="{97EBD16A-7577-2D95-3B38-D70B2B6703BE}"/>
              </a:ext>
            </a:extLst>
          </p:cNvPr>
          <p:cNvSpPr>
            <a:spLocks noGrp="1"/>
          </p:cNvSpPr>
          <p:nvPr>
            <p:ph type="title"/>
          </p:nvPr>
        </p:nvSpPr>
        <p:spPr>
          <a:xfrm>
            <a:off x="136525" y="-87312"/>
            <a:ext cx="10515600" cy="935368"/>
          </a:xfrm>
        </p:spPr>
        <p:txBody>
          <a:bodyPr/>
          <a:lstStyle/>
          <a:p>
            <a:pPr>
              <a:defRPr/>
            </a:pPr>
            <a:r>
              <a:rPr lang="en-US" sz="3200" b="1" dirty="0">
                <a:latin typeface="+mn-lt"/>
              </a:rPr>
              <a:t>Nouveau ver du monde en Amérique centrale et du Nord</a:t>
            </a:r>
            <a:endParaRPr lang="en-CA" sz="3200" b="1" dirty="0">
              <a:latin typeface="+mn-lt"/>
            </a:endParaRPr>
          </a:p>
        </p:txBody>
      </p:sp>
      <p:sp>
        <p:nvSpPr>
          <p:cNvPr id="7" name="Text Placeholder 2">
            <a:extLst>
              <a:ext uri="{FF2B5EF4-FFF2-40B4-BE49-F238E27FC236}">
                <a16:creationId xmlns:a16="http://schemas.microsoft.com/office/drawing/2014/main" id="{EA09CE86-84C5-E18A-7B8D-C1AA3BD3C116}"/>
              </a:ext>
            </a:extLst>
          </p:cNvPr>
          <p:cNvSpPr txBox="1">
            <a:spLocks/>
          </p:cNvSpPr>
          <p:nvPr/>
        </p:nvSpPr>
        <p:spPr>
          <a:xfrm>
            <a:off x="188913" y="877889"/>
            <a:ext cx="6375400" cy="51320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altLang="en-US" sz="1800" dirty="0"/>
              <a:t>Réémergence avec un mouvement régulier vers le nord depuis l'été 2023</a:t>
            </a:r>
          </a:p>
          <a:p>
            <a:pPr fontAlgn="auto">
              <a:spcAft>
                <a:spcPts val="0"/>
              </a:spcAft>
              <a:defRPr/>
            </a:pPr>
            <a:r>
              <a:rPr lang="en-US" altLang="en-US" sz="1800" dirty="0"/>
              <a:t>Cas au 11 janvier 2024, selon la </a:t>
            </a:r>
            <a:r>
              <a:rPr lang="en-US" altLang="en-US" sz="1800" dirty="0">
                <a:hlinkClick r:id="rId3"/>
              </a:rPr>
              <a:t>COPEG </a:t>
            </a:r>
            <a:r>
              <a:rPr lang="en-US" altLang="en-US" sz="1800" dirty="0"/>
              <a:t>: </a:t>
            </a:r>
          </a:p>
          <a:p>
            <a:pPr lvl="1" fontAlgn="auto">
              <a:spcAft>
                <a:spcPts val="0"/>
              </a:spcAft>
              <a:defRPr/>
            </a:pPr>
            <a:r>
              <a:rPr lang="en-US" altLang="en-US" sz="1800" dirty="0"/>
              <a:t>Panama - 24 696</a:t>
            </a:r>
          </a:p>
          <a:p>
            <a:pPr lvl="1" fontAlgn="auto">
              <a:spcAft>
                <a:spcPts val="0"/>
              </a:spcAft>
              <a:defRPr/>
            </a:pPr>
            <a:r>
              <a:rPr lang="en-US" altLang="en-US" sz="1800" dirty="0"/>
              <a:t>Costa Rica - 13 014  </a:t>
            </a:r>
          </a:p>
          <a:p>
            <a:pPr lvl="1" fontAlgn="auto">
              <a:spcAft>
                <a:spcPts val="0"/>
              </a:spcAft>
              <a:defRPr/>
            </a:pPr>
            <a:r>
              <a:rPr lang="en-US" altLang="en-US" sz="1800" dirty="0"/>
              <a:t>Nicaragua - 9 279</a:t>
            </a:r>
          </a:p>
          <a:p>
            <a:pPr lvl="1" fontAlgn="auto">
              <a:spcAft>
                <a:spcPts val="0"/>
              </a:spcAft>
              <a:defRPr/>
            </a:pPr>
            <a:r>
              <a:rPr lang="en-US" altLang="en-US" sz="1800" dirty="0"/>
              <a:t>Honduras - 311</a:t>
            </a:r>
          </a:p>
          <a:p>
            <a:pPr lvl="1" fontAlgn="auto">
              <a:spcAft>
                <a:spcPts val="0"/>
              </a:spcAft>
              <a:defRPr/>
            </a:pPr>
            <a:r>
              <a:rPr lang="en-US" altLang="en-US" sz="1800" dirty="0"/>
              <a:t>Guatemala - 89</a:t>
            </a:r>
          </a:p>
          <a:p>
            <a:pPr lvl="1" fontAlgn="auto">
              <a:spcAft>
                <a:spcPts val="0"/>
              </a:spcAft>
              <a:defRPr/>
            </a:pPr>
            <a:r>
              <a:rPr lang="en-US" altLang="en-US" sz="1800" dirty="0"/>
              <a:t>Mexique - 3</a:t>
            </a:r>
          </a:p>
          <a:p>
            <a:pPr lvl="1" fontAlgn="auto">
              <a:spcAft>
                <a:spcPts val="0"/>
              </a:spcAft>
              <a:defRPr/>
            </a:pPr>
            <a:r>
              <a:rPr lang="en-US" altLang="en-US" sz="1800" dirty="0">
                <a:hlinkClick r:id="rId4"/>
              </a:rPr>
              <a:t>Salvador </a:t>
            </a:r>
            <a:r>
              <a:rPr lang="en-US" altLang="en-US" sz="1800" dirty="0"/>
              <a:t>- 2</a:t>
            </a:r>
          </a:p>
          <a:p>
            <a:pPr lvl="1" fontAlgn="auto">
              <a:spcAft>
                <a:spcPts val="0"/>
              </a:spcAft>
              <a:defRPr/>
            </a:pPr>
            <a:r>
              <a:rPr lang="en-US" altLang="en-US" sz="1800" dirty="0">
                <a:hlinkClick r:id="rId5"/>
              </a:rPr>
              <a:t>Belize </a:t>
            </a:r>
            <a:r>
              <a:rPr lang="en-US" altLang="en-US" sz="1800" dirty="0"/>
              <a:t>- 2</a:t>
            </a:r>
          </a:p>
          <a:p>
            <a:pPr fontAlgn="auto">
              <a:spcAft>
                <a:spcPts val="0"/>
              </a:spcAft>
              <a:defRPr/>
            </a:pPr>
            <a:r>
              <a:rPr lang="en-US" altLang="en-US" sz="1800" dirty="0"/>
              <a:t>Cas humains : </a:t>
            </a:r>
            <a:r>
              <a:rPr lang="en-US" altLang="en-US" sz="1800" dirty="0">
                <a:hlinkClick r:id="rId6"/>
              </a:rPr>
              <a:t>Costa Rica</a:t>
            </a:r>
            <a:r>
              <a:rPr lang="en-US" altLang="en-US" sz="1800" dirty="0"/>
              <a:t>, </a:t>
            </a:r>
            <a:r>
              <a:rPr lang="en-US" altLang="en-US" sz="1800" dirty="0">
                <a:hlinkClick r:id="rId7"/>
              </a:rPr>
              <a:t>Panama</a:t>
            </a:r>
            <a:r>
              <a:rPr lang="en-US" altLang="en-US" sz="1800" dirty="0"/>
              <a:t>, </a:t>
            </a:r>
            <a:r>
              <a:rPr lang="en-US" altLang="en-US" sz="1800" dirty="0">
                <a:hlinkClick r:id="rId8"/>
              </a:rPr>
              <a:t>Nicaragua</a:t>
            </a:r>
            <a:endParaRPr lang="en-US" altLang="en-US" sz="1800" dirty="0"/>
          </a:p>
          <a:p>
            <a:pPr fontAlgn="auto">
              <a:spcAft>
                <a:spcPts val="0"/>
              </a:spcAft>
              <a:defRPr/>
            </a:pPr>
            <a:r>
              <a:rPr lang="en-US" altLang="en-US" sz="1800" dirty="0"/>
              <a:t>L'augmentation peut être due à une </a:t>
            </a:r>
            <a:r>
              <a:rPr lang="en-US" altLang="en-US" sz="1800" dirty="0">
                <a:hlinkClick r:id="rId9"/>
              </a:rPr>
              <a:t>mouche </a:t>
            </a:r>
            <a:r>
              <a:rPr lang="en-US" altLang="en-US" sz="1800" dirty="0"/>
              <a:t>plus </a:t>
            </a:r>
            <a:r>
              <a:rPr lang="en-US" altLang="en-US" sz="1800" dirty="0">
                <a:hlinkClick r:id="rId9"/>
              </a:rPr>
              <a:t>agressive</a:t>
            </a:r>
            <a:r>
              <a:rPr lang="en-US" altLang="en-US" sz="1800" dirty="0"/>
              <a:t>, à l'</a:t>
            </a:r>
            <a:r>
              <a:rPr lang="en-US" altLang="en-US" sz="1800" dirty="0">
                <a:hlinkClick r:id="rId10"/>
              </a:rPr>
              <a:t>augmentation des précipitations</a:t>
            </a:r>
            <a:r>
              <a:rPr lang="en-US" altLang="en-US" sz="1800" dirty="0"/>
              <a:t>, à une mauvaise gestion du programme de lutte contre la mouche stérile, au </a:t>
            </a:r>
            <a:r>
              <a:rPr lang="en-US" altLang="en-US" sz="1800" dirty="0">
                <a:hlinkClick r:id="rId11"/>
              </a:rPr>
              <a:t>trafic illégal de bétail</a:t>
            </a:r>
            <a:r>
              <a:rPr lang="en-US" altLang="en-US" sz="1800" dirty="0"/>
              <a:t>, à l'élevage de bétail dans des zones "barrières" au Panama.</a:t>
            </a:r>
          </a:p>
          <a:p>
            <a:pPr fontAlgn="auto">
              <a:spcAft>
                <a:spcPts val="0"/>
              </a:spcAft>
              <a:defRPr/>
            </a:pPr>
            <a:r>
              <a:rPr lang="en-US" altLang="en-US" sz="1800" dirty="0"/>
              <a:t>Impacts sur la faune et la flore peu clairs, difficile de connaître l'étendue des cas</a:t>
            </a:r>
            <a:endParaRPr lang="en-US" altLang="en-US" sz="1600" dirty="0"/>
          </a:p>
        </p:txBody>
      </p:sp>
      <p:sp>
        <p:nvSpPr>
          <p:cNvPr id="8" name="Slide Number Placeholder 3">
            <a:extLst>
              <a:ext uri="{FF2B5EF4-FFF2-40B4-BE49-F238E27FC236}">
                <a16:creationId xmlns:a16="http://schemas.microsoft.com/office/drawing/2014/main" id="{B6C5A5CC-6FE7-A681-976C-0186322EF1CE}"/>
              </a:ext>
            </a:extLst>
          </p:cNvPr>
          <p:cNvSpPr txBox="1">
            <a:spLocks/>
          </p:cNvSpPr>
          <p:nvPr/>
        </p:nvSpPr>
        <p:spPr>
          <a:xfrm>
            <a:off x="10744200" y="2795012"/>
            <a:ext cx="1447800" cy="326702"/>
          </a:xfrm>
          <a:prstGeom prst="rect">
            <a:avLst/>
          </a:prstGeom>
        </p:spPr>
        <p:txBody>
          <a:bodyPr rtlCol="0"/>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auto">
              <a:spcBef>
                <a:spcPts val="0"/>
              </a:spcBef>
              <a:spcAft>
                <a:spcPts val="0"/>
              </a:spcAft>
              <a:defRPr/>
            </a:pPr>
            <a:r>
              <a:rPr lang="en-CA" dirty="0">
                <a:solidFill>
                  <a:schemeClr val="tx1">
                    <a:tint val="75000"/>
                  </a:schemeClr>
                </a:solidFill>
                <a:latin typeface="+mn-lt"/>
                <a:hlinkClick r:id="rId12"/>
              </a:rPr>
              <a:t>k7576-1 : USDA ARS</a:t>
            </a:r>
            <a:endParaRPr lang="en-US" dirty="0">
              <a:solidFill>
                <a:schemeClr val="tx1">
                  <a:tint val="75000"/>
                </a:schemeClr>
              </a:solidFill>
              <a:latin typeface="+mn-lt"/>
            </a:endParaRPr>
          </a:p>
        </p:txBody>
      </p:sp>
      <p:pic>
        <p:nvPicPr>
          <p:cNvPr id="9" name="Picture 2">
            <a:extLst>
              <a:ext uri="{FF2B5EF4-FFF2-40B4-BE49-F238E27FC236}">
                <a16:creationId xmlns:a16="http://schemas.microsoft.com/office/drawing/2014/main" id="{0E78B86D-44AB-898C-CB90-B939157A4EAC}"/>
              </a:ext>
            </a:extLst>
          </p:cNvPr>
          <p:cNvPicPr>
            <a:picLocks noChangeAspect="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10026098" y="1442332"/>
            <a:ext cx="1861653" cy="13343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45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D8769B8-AEC9-338C-CB59-E991C3D83FF8}"/>
              </a:ext>
            </a:extLst>
          </p:cNvPr>
          <p:cNvSpPr>
            <a:spLocks noGrp="1"/>
          </p:cNvSpPr>
          <p:nvPr>
            <p:ph type="title"/>
          </p:nvPr>
        </p:nvSpPr>
        <p:spPr>
          <a:xfrm>
            <a:off x="46991" y="69671"/>
            <a:ext cx="12024360" cy="1351000"/>
          </a:xfrm>
        </p:spPr>
        <p:txBody>
          <a:bodyPr>
            <a:normAutofit fontScale="90000"/>
          </a:bodyPr>
          <a:lstStyle/>
          <a:p>
            <a:pPr>
              <a:defRPr/>
            </a:pPr>
            <a:r>
              <a:rPr lang="en-US" sz="3200" dirty="0">
                <a:latin typeface="+mn-lt"/>
                <a:hlinkClick r:id="rId3"/>
              </a:rPr>
              <a:t>Le Mexique notifie les États-Unis de la détection d'un nouveau ver de la vrillette mondiale | Animal and Plant Health Inspection Service</a:t>
            </a:r>
            <a:br>
              <a:rPr lang="en-US" sz="3200" dirty="0"/>
            </a:br>
            <a:endParaRPr lang="en-CA" sz="3200" dirty="0"/>
          </a:p>
        </p:txBody>
      </p:sp>
      <p:sp>
        <p:nvSpPr>
          <p:cNvPr id="6" name="Text Placeholder 2">
            <a:extLst>
              <a:ext uri="{FF2B5EF4-FFF2-40B4-BE49-F238E27FC236}">
                <a16:creationId xmlns:a16="http://schemas.microsoft.com/office/drawing/2014/main" id="{E12E0815-BAE4-C657-FA98-B0566B47491D}"/>
              </a:ext>
            </a:extLst>
          </p:cNvPr>
          <p:cNvSpPr txBox="1">
            <a:spLocks/>
          </p:cNvSpPr>
          <p:nvPr/>
        </p:nvSpPr>
        <p:spPr>
          <a:xfrm>
            <a:off x="120649" y="1282263"/>
            <a:ext cx="5647249" cy="5325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en-US" sz="2000" dirty="0">
                <a:solidFill>
                  <a:srgbClr val="171717"/>
                </a:solidFill>
              </a:rPr>
              <a:t>Le NWS a été découvert sur une vache dans l'État du Chiapas, dans le sud du </a:t>
            </a:r>
            <a:r>
              <a:rPr lang="en-US" altLang="en-US" sz="2000" dirty="0">
                <a:solidFill>
                  <a:srgbClr val="171717"/>
                </a:solidFill>
                <a:hlinkClick r:id="rId4"/>
              </a:rPr>
              <a:t>Mexique</a:t>
            </a:r>
            <a:r>
              <a:rPr lang="en-US" altLang="en-US" sz="2000" dirty="0">
                <a:solidFill>
                  <a:srgbClr val="171717"/>
                </a:solidFill>
              </a:rPr>
              <a:t>, et 1 vache sur 100 présentait une lésion de l'oreille lors de l'inspection à la frontière (novembre 2024).</a:t>
            </a:r>
          </a:p>
          <a:p>
            <a:pPr fontAlgn="auto">
              <a:spcAft>
                <a:spcPts val="0"/>
              </a:spcAft>
            </a:pPr>
            <a:r>
              <a:rPr lang="en-CA" altLang="en-US" sz="2000" dirty="0">
                <a:hlinkClick r:id="rId5"/>
              </a:rPr>
              <a:t>Restrictions </a:t>
            </a:r>
            <a:r>
              <a:rPr lang="en-CA" altLang="en-US" sz="2000" dirty="0"/>
              <a:t>commerciales immédiates émises par l'USDA</a:t>
            </a:r>
          </a:p>
          <a:p>
            <a:pPr fontAlgn="auto">
              <a:spcAft>
                <a:spcPts val="0"/>
              </a:spcAft>
            </a:pPr>
            <a:r>
              <a:rPr lang="en-CA" altLang="en-US" sz="2000" dirty="0"/>
              <a:t>Le commerce de bétail a été interrompu entre le Mexique et les États-Unis (normalement &gt; 1 million d'animaux par an), </a:t>
            </a:r>
          </a:p>
          <a:p>
            <a:pPr fontAlgn="auto">
              <a:spcAft>
                <a:spcPts val="0"/>
              </a:spcAft>
            </a:pPr>
            <a:r>
              <a:rPr lang="en-CA" altLang="en-US" sz="2000" dirty="0"/>
              <a:t>Le commerce du bétail a repris début février, nécessitant un traitement et une inspection préalable au dédouanement.</a:t>
            </a:r>
          </a:p>
          <a:p>
            <a:pPr fontAlgn="auto">
              <a:spcAft>
                <a:spcPts val="0"/>
              </a:spcAft>
            </a:pPr>
            <a:r>
              <a:rPr lang="en-CA" altLang="en-US" sz="2000" dirty="0">
                <a:hlinkClick r:id="rId6"/>
              </a:rPr>
              <a:t>42 cas à ce jour </a:t>
            </a:r>
            <a:r>
              <a:rPr lang="en-CA" altLang="en-US" sz="2000" dirty="0"/>
              <a:t>33 bovins, 8 chevaux, 1 porcine</a:t>
            </a:r>
          </a:p>
          <a:p>
            <a:r>
              <a:rPr lang="en-CA" altLang="en-US" sz="2000" dirty="0"/>
              <a:t>Surveillance renforcée</a:t>
            </a:r>
          </a:p>
          <a:p>
            <a:r>
              <a:rPr lang="en-CA" altLang="en-US" sz="2000" dirty="0"/>
              <a:t>Lâchers de mouches stériles en cours</a:t>
            </a:r>
          </a:p>
          <a:p>
            <a:pPr fontAlgn="auto">
              <a:spcAft>
                <a:spcPts val="0"/>
              </a:spcAft>
            </a:pPr>
            <a:endParaRPr lang="en-CA" altLang="en-US" sz="2000" dirty="0"/>
          </a:p>
        </p:txBody>
      </p:sp>
      <p:sp>
        <p:nvSpPr>
          <p:cNvPr id="7" name="Slide Number Placeholder 3">
            <a:extLst>
              <a:ext uri="{FF2B5EF4-FFF2-40B4-BE49-F238E27FC236}">
                <a16:creationId xmlns:a16="http://schemas.microsoft.com/office/drawing/2014/main" id="{513F2912-E408-EAA7-DA39-F10C2A93C84F}"/>
              </a:ext>
            </a:extLst>
          </p:cNvPr>
          <p:cNvSpPr txBox="1">
            <a:spLocks noChangeArrowheads="1"/>
          </p:cNvSpPr>
          <p:nvPr/>
        </p:nvSpPr>
        <p:spPr bwMode="auto">
          <a:xfrm>
            <a:off x="8610600" y="6356350"/>
            <a:ext cx="2817662" cy="3721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fld id="{CD2E8175-BDC8-4B11-9B4B-BB16F448DA04}" type="slidenum">
              <a:rPr lang="en-US" altLang="en-US" smtClean="0">
                <a:solidFill>
                  <a:srgbClr val="898989"/>
                </a:solidFill>
              </a:rPr>
              <a:t>15</a:t>
            </a:fld>
            <a:endParaRPr lang="en-US" altLang="en-US">
              <a:solidFill>
                <a:srgbClr val="898989"/>
              </a:solidFill>
            </a:endParaRPr>
          </a:p>
        </p:txBody>
      </p:sp>
      <p:sp>
        <p:nvSpPr>
          <p:cNvPr id="8" name="Text Placeholder 2">
            <a:extLst>
              <a:ext uri="{FF2B5EF4-FFF2-40B4-BE49-F238E27FC236}">
                <a16:creationId xmlns:a16="http://schemas.microsoft.com/office/drawing/2014/main" id="{65D8F128-4DA2-50CA-D9D3-F10AB1C3F130}"/>
              </a:ext>
            </a:extLst>
          </p:cNvPr>
          <p:cNvSpPr txBox="1">
            <a:spLocks/>
          </p:cNvSpPr>
          <p:nvPr/>
        </p:nvSpPr>
        <p:spPr bwMode="auto">
          <a:xfrm>
            <a:off x="6757988" y="1173162"/>
            <a:ext cx="5190172" cy="475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endParaRPr lang="en-CA" altLang="en-US" sz="2400" dirty="0"/>
          </a:p>
        </p:txBody>
      </p:sp>
      <p:pic>
        <p:nvPicPr>
          <p:cNvPr id="4" name="Picture 3">
            <a:extLst>
              <a:ext uri="{FF2B5EF4-FFF2-40B4-BE49-F238E27FC236}">
                <a16:creationId xmlns:a16="http://schemas.microsoft.com/office/drawing/2014/main" id="{60D53AD5-B327-7FC9-7501-FF61EBE0D00B}"/>
              </a:ext>
            </a:extLst>
          </p:cNvPr>
          <p:cNvPicPr>
            <a:picLocks noChangeAspect="1"/>
          </p:cNvPicPr>
          <p:nvPr/>
        </p:nvPicPr>
        <p:blipFill>
          <a:blip r:embed="rId7"/>
          <a:stretch>
            <a:fillRect/>
          </a:stretch>
        </p:blipFill>
        <p:spPr>
          <a:xfrm>
            <a:off x="5767898" y="1848662"/>
            <a:ext cx="6303453" cy="3690257"/>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414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4711-B3A1-B836-F8A9-F490232BE4CE}"/>
              </a:ext>
            </a:extLst>
          </p:cNvPr>
          <p:cNvSpPr>
            <a:spLocks noGrp="1"/>
          </p:cNvSpPr>
          <p:nvPr>
            <p:ph type="title"/>
          </p:nvPr>
        </p:nvSpPr>
        <p:spPr>
          <a:xfrm>
            <a:off x="838200" y="67377"/>
            <a:ext cx="10515600" cy="1087655"/>
          </a:xfrm>
        </p:spPr>
        <p:txBody>
          <a:bodyPr>
            <a:normAutofit/>
          </a:bodyPr>
          <a:lstStyle/>
          <a:p>
            <a:r>
              <a:rPr lang="en-CA" sz="3200" b="1" dirty="0">
                <a:latin typeface="+mn-lt"/>
              </a:rPr>
              <a:t>Le ver du Nouveau Monde et le Canada</a:t>
            </a:r>
          </a:p>
        </p:txBody>
      </p:sp>
      <p:sp>
        <p:nvSpPr>
          <p:cNvPr id="3" name="Content Placeholder 2">
            <a:extLst>
              <a:ext uri="{FF2B5EF4-FFF2-40B4-BE49-F238E27FC236}">
                <a16:creationId xmlns:a16="http://schemas.microsoft.com/office/drawing/2014/main" id="{9059F955-A84C-FE52-2627-8F91ADB4ADDA}"/>
              </a:ext>
            </a:extLst>
          </p:cNvPr>
          <p:cNvSpPr>
            <a:spLocks noGrp="1"/>
          </p:cNvSpPr>
          <p:nvPr>
            <p:ph sz="half" idx="1"/>
          </p:nvPr>
        </p:nvSpPr>
        <p:spPr>
          <a:xfrm>
            <a:off x="466725" y="1260909"/>
            <a:ext cx="5520417" cy="4916054"/>
          </a:xfrm>
        </p:spPr>
        <p:txBody>
          <a:bodyPr>
            <a:normAutofit/>
          </a:bodyPr>
          <a:lstStyle/>
          <a:p>
            <a:r>
              <a:rPr lang="en-CA" dirty="0"/>
              <a:t>Sensibilisation aux points d'entrée pour les cas liés aux voyages de chiens et de chevaux se rendant en Amérique centrale et au Mexique</a:t>
            </a:r>
          </a:p>
          <a:p>
            <a:r>
              <a:rPr lang="en-CA" dirty="0"/>
              <a:t>Possibilité de cas humains liés à des voyages</a:t>
            </a:r>
          </a:p>
          <a:p>
            <a:r>
              <a:rPr lang="en-CA" dirty="0">
                <a:hlinkClick r:id="rId3"/>
              </a:rPr>
              <a:t>Impacts économiques </a:t>
            </a:r>
            <a:r>
              <a:rPr lang="en-CA" dirty="0"/>
              <a:t>massifs aux États-Unis s'il réussit à migrer aussi loin au nord. </a:t>
            </a:r>
          </a:p>
          <a:p>
            <a:r>
              <a:rPr lang="en-US" sz="1200" dirty="0">
                <a:hlinkClick r:id="rId4"/>
              </a:rPr>
              <a:t>Maladies réglementées - Animaux terrestres </a:t>
            </a:r>
            <a:r>
              <a:rPr lang="en-US" sz="1200" dirty="0">
                <a:hlinkClick r:id="rId5"/>
              </a:rPr>
              <a:t>- </a:t>
            </a:r>
            <a:r>
              <a:rPr lang="en-US" sz="1200" dirty="0">
                <a:hlinkClick r:id="rId4"/>
              </a:rPr>
              <a:t>Merlin</a:t>
            </a:r>
            <a:endParaRPr lang="en-CA" sz="1200" dirty="0"/>
          </a:p>
          <a:p>
            <a:r>
              <a:rPr lang="en-US" altLang="en-US" sz="1300" dirty="0">
                <a:hlinkClick r:id="rId5"/>
              </a:rPr>
              <a:t>https://www.cfsph.iastate.edu/Factsheets/pdfs/screwworm_myiasis.pdf </a:t>
            </a:r>
          </a:p>
          <a:p>
            <a:endParaRPr lang="en-CA" dirty="0"/>
          </a:p>
        </p:txBody>
      </p:sp>
      <p:sp>
        <p:nvSpPr>
          <p:cNvPr id="4" name="Content Placeholder 3">
            <a:extLst>
              <a:ext uri="{FF2B5EF4-FFF2-40B4-BE49-F238E27FC236}">
                <a16:creationId xmlns:a16="http://schemas.microsoft.com/office/drawing/2014/main" id="{C2DBFE75-0F82-B770-8225-E0BF76FF6F20}"/>
              </a:ext>
            </a:extLst>
          </p:cNvPr>
          <p:cNvSpPr>
            <a:spLocks noGrp="1"/>
          </p:cNvSpPr>
          <p:nvPr>
            <p:ph sz="half" idx="2"/>
          </p:nvPr>
        </p:nvSpPr>
        <p:spPr>
          <a:xfrm>
            <a:off x="6172200" y="1337912"/>
            <a:ext cx="5181600" cy="4839051"/>
          </a:xfrm>
        </p:spPr>
        <p:txBody>
          <a:bodyPr>
            <a:normAutofit/>
          </a:bodyPr>
          <a:lstStyle/>
          <a:p>
            <a:r>
              <a:rPr lang="en-US" altLang="en-US" dirty="0"/>
              <a:t>Susceptible de geler ou de se rapprocher du gel</a:t>
            </a:r>
          </a:p>
          <a:p>
            <a:r>
              <a:rPr lang="en-US" altLang="en-US" dirty="0"/>
              <a:t>Besoin de 25-30C et d'une humidité relative de 30-70%.</a:t>
            </a:r>
          </a:p>
          <a:p>
            <a:r>
              <a:rPr lang="en-US" altLang="en-US" dirty="0"/>
              <a:t>Il est improbable que la mouche puisse s'établir au Canada</a:t>
            </a:r>
          </a:p>
          <a:p>
            <a:r>
              <a:rPr lang="en-US" altLang="en-US" dirty="0"/>
              <a:t>Si elle arrive en été, elle peut causer des dégâts avant d'être tuée en hiver.</a:t>
            </a:r>
          </a:p>
          <a:p>
            <a:endParaRPr lang="en-CA" dirty="0"/>
          </a:p>
        </p:txBody>
      </p:sp>
    </p:spTree>
    <p:extLst>
      <p:ext uri="{BB962C8B-B14F-4D97-AF65-F5344CB8AC3E}">
        <p14:creationId xmlns:p14="http://schemas.microsoft.com/office/powerpoint/2010/main" val="339210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976"/>
            <a:ext cx="10515600" cy="1028700"/>
          </a:xfrm>
        </p:spPr>
        <p:txBody>
          <a:bodyPr/>
          <a:lstStyle/>
          <a:p>
            <a:r>
              <a:rPr lang="en-CA" b="1" dirty="0">
                <a:latin typeface="+mn-lt"/>
              </a:rPr>
              <a:t>Résultats scientifiques</a:t>
            </a:r>
          </a:p>
        </p:txBody>
      </p:sp>
      <p:sp>
        <p:nvSpPr>
          <p:cNvPr id="3" name="Content Placeholder 2"/>
          <p:cNvSpPr>
            <a:spLocks noGrp="1"/>
          </p:cNvSpPr>
          <p:nvPr>
            <p:ph idx="1"/>
          </p:nvPr>
        </p:nvSpPr>
        <p:spPr>
          <a:xfrm>
            <a:off x="226141" y="1092200"/>
            <a:ext cx="11857703" cy="5264166"/>
          </a:xfrm>
        </p:spPr>
        <p:txBody>
          <a:bodyPr>
            <a:normAutofit/>
          </a:bodyPr>
          <a:lstStyle/>
          <a:p>
            <a:r>
              <a:rPr lang="en-US" sz="2400" dirty="0">
                <a:hlinkClick r:id="rId3"/>
              </a:rPr>
              <a:t>Le SHIC surveille l'émergence des souches recombinantes de génotype I/II du virus de la peste porcine dans le monde - Swine Health Information Center</a:t>
            </a:r>
            <a:endParaRPr lang="en-US" sz="2400" dirty="0"/>
          </a:p>
          <a:p>
            <a:r>
              <a:rPr lang="en-US" sz="2400" dirty="0">
                <a:hlinkClick r:id="rId4"/>
              </a:rPr>
              <a:t>Le SHIC Lit Review met en évidence les informations actuelles et les lacunes en matière de connaissances sur le risque H5N1 pour les porcs - Swine Health Information Center</a:t>
            </a:r>
            <a:endParaRPr lang="en-US" sz="2400" dirty="0"/>
          </a:p>
          <a:p>
            <a:r>
              <a:rPr lang="en-US" sz="2400" dirty="0">
                <a:hlinkClick r:id="rId5"/>
              </a:rPr>
              <a:t>Nouveau virus de la gastro porcine chez des porcelets diarrhéiques dans la province de Jiangxi, en Chine : Prévalence, séquence du génome et pathogénicité</a:t>
            </a:r>
            <a:endParaRPr lang="en-US" sz="2400" dirty="0"/>
          </a:p>
          <a:p>
            <a:r>
              <a:rPr lang="en-US" sz="2400" dirty="0">
                <a:hlinkClick r:id="rId6"/>
              </a:rPr>
              <a:t>Un cas de maladie reproductive due au circovirus porcin 3 (PCV3) chez des truies ibériques élevées en semi-extérieur - PubMed</a:t>
            </a:r>
            <a:endParaRPr lang="en-US" sz="2400" dirty="0"/>
          </a:p>
          <a:p>
            <a:r>
              <a:rPr lang="en-US" sz="2400" dirty="0">
                <a:hlinkClick r:id="rId7"/>
              </a:rPr>
              <a:t>Réexamen du risque d'introduction du virus de l'encéphalite japonaise (JEV) aux États-Unis - Évaluation semi-quantitative actualisée du risque - ScienceDirect</a:t>
            </a:r>
            <a:endParaRPr lang="en-US" sz="2400" dirty="0"/>
          </a:p>
          <a:p>
            <a:r>
              <a:rPr lang="en-US" sz="2400" dirty="0">
                <a:hlinkClick r:id="rId8"/>
              </a:rPr>
              <a:t>L'inoculation expérimentale de porcs avec le virus de la variole du singe entraîne une infection productive et une transmission aux sentinelles - PubMed</a:t>
            </a:r>
            <a:endParaRPr lang="en-US" sz="2400" dirty="0"/>
          </a:p>
        </p:txBody>
      </p:sp>
      <p:sp>
        <p:nvSpPr>
          <p:cNvPr id="5" name="Slide Number Placeholder 4"/>
          <p:cNvSpPr>
            <a:spLocks noGrp="1"/>
          </p:cNvSpPr>
          <p:nvPr>
            <p:ph type="sldNum" sz="quarter" idx="12"/>
          </p:nvPr>
        </p:nvSpPr>
        <p:spPr/>
        <p:txBody>
          <a:bodyPr/>
          <a:lstStyle/>
          <a:p>
            <a:fld id="{C4E7A136-B623-44AA-A653-F7B0DDAA2C31}" type="slidenum">
              <a:rPr lang="en-US" smtClean="0"/>
              <a:t>17</a:t>
            </a:fld>
            <a:endParaRPr lang="en-US" dirty="0"/>
          </a:p>
        </p:txBody>
      </p:sp>
    </p:spTree>
    <p:extLst>
      <p:ext uri="{BB962C8B-B14F-4D97-AF65-F5344CB8AC3E}">
        <p14:creationId xmlns:p14="http://schemas.microsoft.com/office/powerpoint/2010/main" val="32212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07" y="65706"/>
            <a:ext cx="10515600" cy="860269"/>
          </a:xfrm>
        </p:spPr>
        <p:txBody>
          <a:bodyPr>
            <a:normAutofit/>
          </a:bodyPr>
          <a:lstStyle/>
          <a:p>
            <a:r>
              <a:rPr lang="en-CA" b="1" dirty="0">
                <a:latin typeface="+mn-lt"/>
              </a:rPr>
              <a:t>Tendances de la peste porcine africaine</a:t>
            </a:r>
            <a:endParaRPr lang="en-US" b="1" dirty="0">
              <a:latin typeface="+mn-lt"/>
            </a:endParaRPr>
          </a:p>
        </p:txBody>
      </p:sp>
      <p:sp>
        <p:nvSpPr>
          <p:cNvPr id="4" name="Slide Number Placeholder 3"/>
          <p:cNvSpPr>
            <a:spLocks noGrp="1"/>
          </p:cNvSpPr>
          <p:nvPr>
            <p:ph type="sldNum" sz="quarter" idx="12"/>
          </p:nvPr>
        </p:nvSpPr>
        <p:spPr/>
        <p:txBody>
          <a:bodyPr/>
          <a:lstStyle/>
          <a:p>
            <a:fld id="{C4E7A136-B623-44AA-A653-F7B0DDAA2C31}" type="slidenum">
              <a:rPr lang="en-US" smtClean="0"/>
              <a:t>2</a:t>
            </a:fld>
            <a:endParaRPr lang="en-US"/>
          </a:p>
        </p:txBody>
      </p:sp>
      <p:sp>
        <p:nvSpPr>
          <p:cNvPr id="14" name="TextBox 13">
            <a:extLst>
              <a:ext uri="{FF2B5EF4-FFF2-40B4-BE49-F238E27FC236}">
                <a16:creationId xmlns:a16="http://schemas.microsoft.com/office/drawing/2014/main" id="{615DC5C9-1CB4-D682-969F-D962B84EB7B8}"/>
              </a:ext>
            </a:extLst>
          </p:cNvPr>
          <p:cNvSpPr txBox="1"/>
          <p:nvPr/>
        </p:nvSpPr>
        <p:spPr>
          <a:xfrm>
            <a:off x="604645" y="6075160"/>
            <a:ext cx="7196691" cy="369332"/>
          </a:xfrm>
          <a:prstGeom prst="rect">
            <a:avLst/>
          </a:prstGeom>
          <a:noFill/>
        </p:spPr>
        <p:txBody>
          <a:bodyPr wrap="square">
            <a:spAutoFit/>
          </a:bodyPr>
          <a:lstStyle/>
          <a:p>
            <a:r>
              <a:rPr lang="en-US" dirty="0">
                <a:hlinkClick r:id="rId3"/>
              </a:rPr>
              <a:t>Peste porcine africaine - WOAH - World Organization for Animal Health</a:t>
            </a:r>
            <a:endParaRPr lang="en-CA" dirty="0"/>
          </a:p>
        </p:txBody>
      </p:sp>
      <p:sp>
        <p:nvSpPr>
          <p:cNvPr id="8" name="TextBox 7">
            <a:extLst>
              <a:ext uri="{FF2B5EF4-FFF2-40B4-BE49-F238E27FC236}">
                <a16:creationId xmlns:a16="http://schemas.microsoft.com/office/drawing/2014/main" id="{9F9AC441-9F9F-8F7F-BBF0-1A50566B028A}"/>
              </a:ext>
            </a:extLst>
          </p:cNvPr>
          <p:cNvSpPr txBox="1"/>
          <p:nvPr/>
        </p:nvSpPr>
        <p:spPr>
          <a:xfrm>
            <a:off x="268290" y="1264338"/>
            <a:ext cx="3414530" cy="4832092"/>
          </a:xfrm>
          <a:prstGeom prst="rect">
            <a:avLst/>
          </a:prstGeom>
          <a:noFill/>
        </p:spPr>
        <p:txBody>
          <a:bodyPr wrap="square" rtlCol="0">
            <a:spAutoFit/>
          </a:bodyPr>
          <a:lstStyle/>
          <a:p>
            <a:r>
              <a:rPr lang="en-CA" sz="2800" dirty="0"/>
              <a:t>L'augmentation du nombre de cas chez les porcs d'élevage observée au troisième trimestre 2023 ne s'est pas produite en 2024.</a:t>
            </a:r>
          </a:p>
          <a:p>
            <a:endParaRPr lang="en-CA" sz="2800" dirty="0"/>
          </a:p>
          <a:p>
            <a:r>
              <a:rPr lang="en-CA" sz="2800" dirty="0"/>
              <a:t>Encore un grand </a:t>
            </a:r>
            <a:r>
              <a:rPr lang="en-CA" sz="2800" dirty="0" err="1"/>
              <a:t>nombre</a:t>
            </a:r>
            <a:r>
              <a:rPr lang="en-CA" sz="2800" dirty="0"/>
              <a:t> des </a:t>
            </a:r>
            <a:r>
              <a:rPr lang="en-CA" sz="2800" dirty="0" err="1"/>
              <a:t>cas</a:t>
            </a:r>
            <a:r>
              <a:rPr lang="en-CA" sz="2800" dirty="0"/>
              <a:t> en cours</a:t>
            </a:r>
          </a:p>
        </p:txBody>
      </p:sp>
      <p:pic>
        <p:nvPicPr>
          <p:cNvPr id="9" name="Content Placeholder 8">
            <a:extLst>
              <a:ext uri="{FF2B5EF4-FFF2-40B4-BE49-F238E27FC236}">
                <a16:creationId xmlns:a16="http://schemas.microsoft.com/office/drawing/2014/main" id="{C51D5DC3-3CC4-B556-DE28-0807DA226978}"/>
              </a:ext>
            </a:extLst>
          </p:cNvPr>
          <p:cNvPicPr>
            <a:picLocks noGrp="1" noChangeAspect="1"/>
          </p:cNvPicPr>
          <p:nvPr>
            <p:ph sz="half" idx="2"/>
          </p:nvPr>
        </p:nvPicPr>
        <p:blipFill>
          <a:blip r:embed="rId4"/>
          <a:stretch>
            <a:fillRect/>
          </a:stretch>
        </p:blipFill>
        <p:spPr>
          <a:xfrm>
            <a:off x="3830442" y="1237158"/>
            <a:ext cx="8282899" cy="4245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675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descr="A graph with green bars&#10;&#10;Description automatically generated">
            <a:extLst>
              <a:ext uri="{FF2B5EF4-FFF2-40B4-BE49-F238E27FC236}">
                <a16:creationId xmlns:a16="http://schemas.microsoft.com/office/drawing/2014/main" id="{A20FB91C-3208-7498-0962-F1BDA6C5C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91" y="1462072"/>
            <a:ext cx="5144913" cy="3556421"/>
          </a:xfrm>
          <a:prstGeom prst="rect">
            <a:avLst/>
          </a:prstGeom>
        </p:spPr>
      </p:pic>
      <p:pic>
        <p:nvPicPr>
          <p:cNvPr id="10" name="Picture 9" descr="A graph of a region&#10;&#10;Description automatically generated with medium confidence">
            <a:extLst>
              <a:ext uri="{FF2B5EF4-FFF2-40B4-BE49-F238E27FC236}">
                <a16:creationId xmlns:a16="http://schemas.microsoft.com/office/drawing/2014/main" id="{D95678BA-AF0E-9932-CE55-1BEC7D21DE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729027" y="3551338"/>
            <a:ext cx="4783597" cy="3306662"/>
          </a:xfrm>
          <a:prstGeom prst="rect">
            <a:avLst/>
          </a:prstGeom>
        </p:spPr>
      </p:pic>
      <p:sp>
        <p:nvSpPr>
          <p:cNvPr id="8" name="Title 7">
            <a:extLst>
              <a:ext uri="{FF2B5EF4-FFF2-40B4-BE49-F238E27FC236}">
                <a16:creationId xmlns:a16="http://schemas.microsoft.com/office/drawing/2014/main" id="{062F6A39-81D7-2708-7526-712682C38140}"/>
              </a:ext>
            </a:extLst>
          </p:cNvPr>
          <p:cNvSpPr>
            <a:spLocks noGrp="1"/>
          </p:cNvSpPr>
          <p:nvPr>
            <p:ph type="title"/>
          </p:nvPr>
        </p:nvSpPr>
        <p:spPr>
          <a:xfrm>
            <a:off x="838200" y="136509"/>
            <a:ext cx="10515600" cy="1325563"/>
          </a:xfrm>
        </p:spPr>
        <p:txBody>
          <a:bodyPr/>
          <a:lstStyle/>
          <a:p>
            <a:r>
              <a:rPr lang="en-CA" b="1" dirty="0">
                <a:latin typeface="+mn-lt"/>
              </a:rPr>
              <a:t>Cas de peste porcine africaine du 4e trimestre au 1er trimestre par région</a:t>
            </a:r>
          </a:p>
        </p:txBody>
      </p:sp>
      <p:sp>
        <p:nvSpPr>
          <p:cNvPr id="5" name="Slide Number Placeholder 4">
            <a:extLst>
              <a:ext uri="{FF2B5EF4-FFF2-40B4-BE49-F238E27FC236}">
                <a16:creationId xmlns:a16="http://schemas.microsoft.com/office/drawing/2014/main" id="{5BD755C0-D5C7-F987-90AC-E0E3F627FAC2}"/>
              </a:ext>
            </a:extLst>
          </p:cNvPr>
          <p:cNvSpPr>
            <a:spLocks noGrp="1"/>
          </p:cNvSpPr>
          <p:nvPr>
            <p:ph type="sldNum" sz="quarter" idx="12"/>
          </p:nvPr>
        </p:nvSpPr>
        <p:spPr/>
        <p:txBody>
          <a:bodyPr/>
          <a:lstStyle/>
          <a:p>
            <a:fld id="{C4E7A136-B623-44AA-A653-F7B0DDAA2C31}" type="slidenum">
              <a:rPr lang="en-US" smtClean="0"/>
              <a:t>3</a:t>
            </a:fld>
            <a:endParaRPr lang="en-US"/>
          </a:p>
        </p:txBody>
      </p:sp>
      <p:sp>
        <p:nvSpPr>
          <p:cNvPr id="4" name="TextBox 3">
            <a:extLst>
              <a:ext uri="{FF2B5EF4-FFF2-40B4-BE49-F238E27FC236}">
                <a16:creationId xmlns:a16="http://schemas.microsoft.com/office/drawing/2014/main" id="{97E4F69F-391F-8608-3FD3-06A38FCD6A50}"/>
              </a:ext>
            </a:extLst>
          </p:cNvPr>
          <p:cNvSpPr txBox="1"/>
          <p:nvPr/>
        </p:nvSpPr>
        <p:spPr>
          <a:xfrm>
            <a:off x="3450209" y="2098541"/>
            <a:ext cx="1573957" cy="1477328"/>
          </a:xfrm>
          <a:prstGeom prst="rect">
            <a:avLst/>
          </a:prstGeom>
          <a:noFill/>
        </p:spPr>
        <p:txBody>
          <a:bodyPr wrap="none" rtlCol="0">
            <a:spAutoFit/>
          </a:bodyPr>
          <a:lstStyle/>
          <a:p>
            <a:pPr marL="0" indent="0">
              <a:buNone/>
            </a:pPr>
            <a:r>
              <a:rPr lang="en-CA" b="1" u="sng" dirty="0"/>
              <a:t>Q4</a:t>
            </a:r>
          </a:p>
          <a:p>
            <a:r>
              <a:rPr lang="en-CA" dirty="0"/>
              <a:t>Europe (1 868)</a:t>
            </a:r>
          </a:p>
          <a:p>
            <a:r>
              <a:rPr lang="en-CA" dirty="0"/>
              <a:t>Asie (181)</a:t>
            </a:r>
          </a:p>
          <a:p>
            <a:r>
              <a:rPr lang="en-CA" dirty="0"/>
              <a:t>Afrique (5)</a:t>
            </a:r>
          </a:p>
          <a:p>
            <a:endParaRPr lang="en-CA" dirty="0"/>
          </a:p>
        </p:txBody>
      </p:sp>
      <p:sp>
        <p:nvSpPr>
          <p:cNvPr id="12" name="TextBox 11">
            <a:extLst>
              <a:ext uri="{FF2B5EF4-FFF2-40B4-BE49-F238E27FC236}">
                <a16:creationId xmlns:a16="http://schemas.microsoft.com/office/drawing/2014/main" id="{E78BFC6D-FCD2-5B7F-B841-F650109F84BD}"/>
              </a:ext>
            </a:extLst>
          </p:cNvPr>
          <p:cNvSpPr txBox="1"/>
          <p:nvPr/>
        </p:nvSpPr>
        <p:spPr>
          <a:xfrm>
            <a:off x="9120826" y="4425304"/>
            <a:ext cx="1722748" cy="923330"/>
          </a:xfrm>
          <a:prstGeom prst="rect">
            <a:avLst/>
          </a:prstGeom>
          <a:noFill/>
        </p:spPr>
        <p:txBody>
          <a:bodyPr wrap="square">
            <a:spAutoFit/>
          </a:bodyPr>
          <a:lstStyle/>
          <a:p>
            <a:pPr marL="0" indent="0">
              <a:buNone/>
            </a:pPr>
            <a:r>
              <a:rPr lang="en-CA" b="1" u="sng" dirty="0"/>
              <a:t>T1 </a:t>
            </a:r>
            <a:r>
              <a:rPr lang="en-CA" dirty="0"/>
              <a:t>à ce jour</a:t>
            </a:r>
          </a:p>
          <a:p>
            <a:r>
              <a:rPr lang="en-CA" dirty="0"/>
              <a:t>Europe (1 169)</a:t>
            </a:r>
          </a:p>
          <a:p>
            <a:r>
              <a:rPr lang="en-CA" dirty="0"/>
              <a:t>Asie (21)</a:t>
            </a:r>
          </a:p>
        </p:txBody>
      </p:sp>
      <p:sp>
        <p:nvSpPr>
          <p:cNvPr id="2" name="TextBox 1">
            <a:extLst>
              <a:ext uri="{FF2B5EF4-FFF2-40B4-BE49-F238E27FC236}">
                <a16:creationId xmlns:a16="http://schemas.microsoft.com/office/drawing/2014/main" id="{8FC814AB-E78B-2ACD-9B1E-BD438A2E71B0}"/>
              </a:ext>
            </a:extLst>
          </p:cNvPr>
          <p:cNvSpPr txBox="1"/>
          <p:nvPr/>
        </p:nvSpPr>
        <p:spPr>
          <a:xfrm>
            <a:off x="7373074" y="1462072"/>
            <a:ext cx="4620440" cy="1631216"/>
          </a:xfrm>
          <a:prstGeom prst="rect">
            <a:avLst/>
          </a:prstGeom>
          <a:noFill/>
        </p:spPr>
        <p:txBody>
          <a:bodyPr wrap="square" rtlCol="0">
            <a:spAutoFit/>
          </a:bodyPr>
          <a:lstStyle/>
          <a:p>
            <a:r>
              <a:rPr lang="en-CA" sz="2000" b="1" dirty="0"/>
              <a:t>Les cas en Europe sont des chiffres fiables</a:t>
            </a:r>
          </a:p>
          <a:p>
            <a:endParaRPr lang="en-CA" sz="2000" b="1" dirty="0"/>
          </a:p>
          <a:p>
            <a:r>
              <a:rPr lang="en-CA" sz="2000" b="1" dirty="0"/>
              <a:t>Les cas d'Asie sont largement sous-estimés, la Chine n'étant pas incluse dans les données d'Empressi.</a:t>
            </a:r>
          </a:p>
        </p:txBody>
      </p:sp>
      <p:sp>
        <p:nvSpPr>
          <p:cNvPr id="9" name="TextBox 8">
            <a:extLst>
              <a:ext uri="{FF2B5EF4-FFF2-40B4-BE49-F238E27FC236}">
                <a16:creationId xmlns:a16="http://schemas.microsoft.com/office/drawing/2014/main" id="{DA8CBC07-5625-858A-12B5-E937082201E9}"/>
              </a:ext>
            </a:extLst>
          </p:cNvPr>
          <p:cNvSpPr txBox="1"/>
          <p:nvPr/>
        </p:nvSpPr>
        <p:spPr>
          <a:xfrm>
            <a:off x="401353" y="6034307"/>
            <a:ext cx="6097712" cy="369332"/>
          </a:xfrm>
          <a:prstGeom prst="rect">
            <a:avLst/>
          </a:prstGeom>
          <a:noFill/>
        </p:spPr>
        <p:txBody>
          <a:bodyPr wrap="square">
            <a:spAutoFit/>
          </a:bodyPr>
          <a:lstStyle/>
          <a:p>
            <a:r>
              <a:rPr lang="en-CA" dirty="0">
                <a:hlinkClick r:id="rId5"/>
              </a:rPr>
              <a:t>https://empres-i.apps.fao.org/general </a:t>
            </a:r>
          </a:p>
        </p:txBody>
      </p:sp>
    </p:spTree>
    <p:extLst>
      <p:ext uri="{BB962C8B-B14F-4D97-AF65-F5344CB8AC3E}">
        <p14:creationId xmlns:p14="http://schemas.microsoft.com/office/powerpoint/2010/main" val="11964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D93B170-8EA8-239F-4BCF-D400FAC07A74}"/>
              </a:ext>
            </a:extLst>
          </p:cNvPr>
          <p:cNvPicPr>
            <a:picLocks noChangeAspect="1"/>
          </p:cNvPicPr>
          <p:nvPr/>
        </p:nvPicPr>
        <p:blipFill>
          <a:blip r:embed="rId3"/>
          <a:stretch>
            <a:fillRect/>
          </a:stretch>
        </p:blipFill>
        <p:spPr>
          <a:xfrm>
            <a:off x="4852401" y="1200125"/>
            <a:ext cx="7339599" cy="5117956"/>
          </a:xfrm>
          <a:prstGeom prst="rect">
            <a:avLst/>
          </a:prstGeom>
        </p:spPr>
      </p:pic>
      <p:sp>
        <p:nvSpPr>
          <p:cNvPr id="2" name="Title 1"/>
          <p:cNvSpPr>
            <a:spLocks noGrp="1"/>
          </p:cNvSpPr>
          <p:nvPr>
            <p:ph type="title"/>
          </p:nvPr>
        </p:nvSpPr>
        <p:spPr>
          <a:xfrm>
            <a:off x="451701" y="177133"/>
            <a:ext cx="10515600" cy="1325563"/>
          </a:xfrm>
        </p:spPr>
        <p:txBody>
          <a:bodyPr/>
          <a:lstStyle/>
          <a:p>
            <a:r>
              <a:rPr lang="en-CA" b="1" dirty="0">
                <a:latin typeface="+mn-lt"/>
              </a:rPr>
              <a:t>Cas notables de peste porcine africaine - Europe</a:t>
            </a:r>
          </a:p>
        </p:txBody>
      </p:sp>
      <p:sp>
        <p:nvSpPr>
          <p:cNvPr id="3" name="Content Placeholder 2"/>
          <p:cNvSpPr>
            <a:spLocks noGrp="1"/>
          </p:cNvSpPr>
          <p:nvPr>
            <p:ph sz="half" idx="1"/>
          </p:nvPr>
        </p:nvSpPr>
        <p:spPr>
          <a:xfrm>
            <a:off x="521027" y="1502696"/>
            <a:ext cx="4117694" cy="4866327"/>
          </a:xfrm>
        </p:spPr>
        <p:txBody>
          <a:bodyPr>
            <a:normAutofit fontScale="70000" lnSpcReduction="20000"/>
          </a:bodyPr>
          <a:lstStyle/>
          <a:p>
            <a:pPr marL="0" indent="0">
              <a:buNone/>
            </a:pPr>
            <a:r>
              <a:rPr lang="en-CA" dirty="0"/>
              <a:t>Pas de grands changements dans la distribution depuis le dernier rapport</a:t>
            </a:r>
          </a:p>
          <a:p>
            <a:r>
              <a:rPr lang="en-CA" dirty="0"/>
              <a:t>1868 cas en Europe au 4ème trimestre</a:t>
            </a:r>
          </a:p>
          <a:p>
            <a:r>
              <a:rPr lang="en-CA" dirty="0"/>
              <a:t>1171 cas jusqu'à présent au premier trimestre</a:t>
            </a:r>
          </a:p>
          <a:p>
            <a:endParaRPr lang="en-CA" dirty="0">
              <a:solidFill>
                <a:srgbClr val="FF0000"/>
              </a:solidFill>
            </a:endParaRPr>
          </a:p>
          <a:p>
            <a:pPr marL="0" indent="0">
              <a:buNone/>
            </a:pPr>
            <a:r>
              <a:rPr lang="en-CA" dirty="0"/>
              <a:t>Nouveau pays au 4ème trimestre - Albanie</a:t>
            </a:r>
          </a:p>
          <a:p>
            <a:r>
              <a:rPr lang="en-CA" dirty="0"/>
              <a:t>Novembre - Sanglier</a:t>
            </a:r>
          </a:p>
          <a:p>
            <a:r>
              <a:rPr lang="en-CA" dirty="0"/>
              <a:t>Décembre - Porcs domestiques</a:t>
            </a:r>
          </a:p>
          <a:p>
            <a:pPr marL="0" indent="0">
              <a:buNone/>
            </a:pPr>
            <a:endParaRPr lang="en-CA" sz="2400" dirty="0">
              <a:solidFill>
                <a:srgbClr val="FF0000"/>
              </a:solidFill>
            </a:endParaRPr>
          </a:p>
          <a:p>
            <a:pPr marL="0" indent="0">
              <a:buNone/>
            </a:pPr>
            <a:endParaRPr lang="en-CA" sz="2400" dirty="0">
              <a:solidFill>
                <a:srgbClr val="FF0000"/>
              </a:solidFill>
            </a:endParaRPr>
          </a:p>
          <a:p>
            <a:pPr marL="0" indent="0">
              <a:buNone/>
            </a:pPr>
            <a:r>
              <a:rPr lang="en-CA" sz="2400" dirty="0"/>
              <a:t>Sanglier</a:t>
            </a:r>
          </a:p>
          <a:p>
            <a:pPr marL="0" indent="0">
              <a:buNone/>
            </a:pPr>
            <a:r>
              <a:rPr lang="en-CA" sz="2400" dirty="0"/>
              <a:t>Porcs domestiques</a:t>
            </a:r>
          </a:p>
        </p:txBody>
      </p:sp>
      <p:sp>
        <p:nvSpPr>
          <p:cNvPr id="5" name="Slide Number Placeholder 4"/>
          <p:cNvSpPr>
            <a:spLocks noGrp="1"/>
          </p:cNvSpPr>
          <p:nvPr>
            <p:ph type="sldNum" sz="quarter" idx="12"/>
          </p:nvPr>
        </p:nvSpPr>
        <p:spPr/>
        <p:txBody>
          <a:bodyPr/>
          <a:lstStyle/>
          <a:p>
            <a:fld id="{C4E7A136-B623-44AA-A653-F7B0DDAA2C31}" type="slidenum">
              <a:rPr lang="en-US" smtClean="0"/>
              <a:t>4</a:t>
            </a:fld>
            <a:endParaRPr lang="en-US"/>
          </a:p>
        </p:txBody>
      </p:sp>
      <p:sp>
        <p:nvSpPr>
          <p:cNvPr id="6" name="Flowchart: Connector 5">
            <a:extLst>
              <a:ext uri="{FF2B5EF4-FFF2-40B4-BE49-F238E27FC236}">
                <a16:creationId xmlns:a16="http://schemas.microsoft.com/office/drawing/2014/main" id="{39E00E99-DA1D-DAB2-8D1A-A7997AE038EC}"/>
              </a:ext>
            </a:extLst>
          </p:cNvPr>
          <p:cNvSpPr/>
          <p:nvPr/>
        </p:nvSpPr>
        <p:spPr>
          <a:xfrm>
            <a:off x="450276" y="5279191"/>
            <a:ext cx="141503" cy="137281"/>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lowchart: Connector 7">
            <a:extLst>
              <a:ext uri="{FF2B5EF4-FFF2-40B4-BE49-F238E27FC236}">
                <a16:creationId xmlns:a16="http://schemas.microsoft.com/office/drawing/2014/main" id="{4C2CF956-1C6D-41BC-81B5-FA9F3868EA3A}"/>
              </a:ext>
            </a:extLst>
          </p:cNvPr>
          <p:cNvSpPr/>
          <p:nvPr/>
        </p:nvSpPr>
        <p:spPr>
          <a:xfrm>
            <a:off x="450276" y="5666648"/>
            <a:ext cx="141503" cy="137281"/>
          </a:xfrm>
          <a:prstGeom prst="flowChartConnector">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77CBF129-49A6-45A8-BF4E-7D7CEE6108F0}"/>
              </a:ext>
            </a:extLst>
          </p:cNvPr>
          <p:cNvSpPr txBox="1"/>
          <p:nvPr/>
        </p:nvSpPr>
        <p:spPr>
          <a:xfrm>
            <a:off x="10887075" y="1924050"/>
            <a:ext cx="711721" cy="523220"/>
          </a:xfrm>
          <a:prstGeom prst="rect">
            <a:avLst/>
          </a:prstGeom>
          <a:noFill/>
        </p:spPr>
        <p:txBody>
          <a:bodyPr wrap="square" rtlCol="0">
            <a:spAutoFit/>
          </a:bodyPr>
          <a:lstStyle/>
          <a:p>
            <a:r>
              <a:rPr lang="en-CA" sz="2800" b="1" dirty="0"/>
              <a:t>Q4</a:t>
            </a:r>
          </a:p>
        </p:txBody>
      </p:sp>
      <p:sp>
        <p:nvSpPr>
          <p:cNvPr id="12" name="Oval 11">
            <a:extLst>
              <a:ext uri="{FF2B5EF4-FFF2-40B4-BE49-F238E27FC236}">
                <a16:creationId xmlns:a16="http://schemas.microsoft.com/office/drawing/2014/main" id="{83FD00BF-A499-D003-C533-9018041C7472}"/>
              </a:ext>
            </a:extLst>
          </p:cNvPr>
          <p:cNvSpPr/>
          <p:nvPr/>
        </p:nvSpPr>
        <p:spPr>
          <a:xfrm>
            <a:off x="9292318" y="5311468"/>
            <a:ext cx="358638" cy="24305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18103077-442C-9BCD-C39A-6498FD1D2293}"/>
              </a:ext>
            </a:extLst>
          </p:cNvPr>
          <p:cNvSpPr txBox="1"/>
          <p:nvPr/>
        </p:nvSpPr>
        <p:spPr>
          <a:xfrm>
            <a:off x="5132798" y="6432453"/>
            <a:ext cx="6221002" cy="369332"/>
          </a:xfrm>
          <a:prstGeom prst="rect">
            <a:avLst/>
          </a:prstGeom>
          <a:noFill/>
        </p:spPr>
        <p:txBody>
          <a:bodyPr wrap="square">
            <a:spAutoFit/>
          </a:bodyPr>
          <a:lstStyle/>
          <a:p>
            <a:r>
              <a:rPr lang="en-CA" dirty="0">
                <a:solidFill>
                  <a:schemeClr val="accent5">
                    <a:lumMod val="50000"/>
                  </a:schemeClr>
                </a:solidFill>
                <a:hlinkClick r:id="rId4">
                  <a:extLst>
                    <a:ext uri="{A12FA001-AC4F-418D-AE19-62706E023703}">
                      <ahyp:hlinkClr xmlns:ahyp="http://schemas.microsoft.com/office/drawing/2018/hyperlinkcolor" val="tx"/>
                    </a:ext>
                  </a:extLst>
                </a:hlinkClick>
              </a:rPr>
              <a:t>https://empres-i.apps.fao.org/general </a:t>
            </a:r>
          </a:p>
        </p:txBody>
      </p:sp>
    </p:spTree>
    <p:extLst>
      <p:ext uri="{BB962C8B-B14F-4D97-AF65-F5344CB8AC3E}">
        <p14:creationId xmlns:p14="http://schemas.microsoft.com/office/powerpoint/2010/main" val="76565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6AD12E-02EB-7C9C-4867-AC84236188D3}"/>
              </a:ext>
            </a:extLst>
          </p:cNvPr>
          <p:cNvPicPr>
            <a:picLocks noChangeAspect="1"/>
          </p:cNvPicPr>
          <p:nvPr/>
        </p:nvPicPr>
        <p:blipFill>
          <a:blip r:embed="rId3"/>
          <a:stretch>
            <a:fillRect/>
          </a:stretch>
        </p:blipFill>
        <p:spPr>
          <a:xfrm>
            <a:off x="4401060" y="1118215"/>
            <a:ext cx="7790940" cy="5739785"/>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45E73E95-1B31-7588-CEFF-2F37969B407D}"/>
              </a:ext>
            </a:extLst>
          </p:cNvPr>
          <p:cNvSpPr txBox="1"/>
          <p:nvPr/>
        </p:nvSpPr>
        <p:spPr>
          <a:xfrm>
            <a:off x="9519912" y="1392421"/>
            <a:ext cx="675185" cy="584775"/>
          </a:xfrm>
          <a:prstGeom prst="rect">
            <a:avLst/>
          </a:prstGeom>
          <a:noFill/>
        </p:spPr>
        <p:txBody>
          <a:bodyPr wrap="none" rtlCol="0">
            <a:spAutoFit/>
          </a:bodyPr>
          <a:lstStyle/>
          <a:p>
            <a:r>
              <a:rPr lang="en-CA" sz="3200" b="1" dirty="0"/>
              <a:t>Q4</a:t>
            </a:r>
          </a:p>
        </p:txBody>
      </p:sp>
      <p:sp>
        <p:nvSpPr>
          <p:cNvPr id="2" name="Title 1"/>
          <p:cNvSpPr>
            <a:spLocks noGrp="1"/>
          </p:cNvSpPr>
          <p:nvPr>
            <p:ph type="title"/>
          </p:nvPr>
        </p:nvSpPr>
        <p:spPr>
          <a:xfrm>
            <a:off x="0" y="-95067"/>
            <a:ext cx="6096000" cy="1325563"/>
          </a:xfrm>
        </p:spPr>
        <p:txBody>
          <a:bodyPr/>
          <a:lstStyle/>
          <a:p>
            <a:r>
              <a:rPr lang="en-CA" b="1" dirty="0">
                <a:latin typeface="+mn-lt"/>
              </a:rPr>
              <a:t>Cas notables de peste porcine africaine - Asie</a:t>
            </a:r>
          </a:p>
        </p:txBody>
      </p:sp>
      <p:sp>
        <p:nvSpPr>
          <p:cNvPr id="3" name="Content Placeholder 2"/>
          <p:cNvSpPr>
            <a:spLocks noGrp="1"/>
          </p:cNvSpPr>
          <p:nvPr>
            <p:ph sz="half" idx="1"/>
          </p:nvPr>
        </p:nvSpPr>
        <p:spPr>
          <a:xfrm>
            <a:off x="302024" y="1509823"/>
            <a:ext cx="4099036" cy="4059362"/>
          </a:xfrm>
        </p:spPr>
        <p:txBody>
          <a:bodyPr>
            <a:noAutofit/>
          </a:bodyPr>
          <a:lstStyle/>
          <a:p>
            <a:pPr marL="0" indent="0">
              <a:buNone/>
            </a:pPr>
            <a:r>
              <a:rPr lang="en-CA" sz="2400" dirty="0"/>
              <a:t>Pas de grands changements par rapport au troisième trimestre en ce qui concerne les événements rapportés par la WOAH.</a:t>
            </a:r>
          </a:p>
          <a:p>
            <a:r>
              <a:rPr lang="en-CA" sz="2400" dirty="0"/>
              <a:t>181 Événements Q4</a:t>
            </a:r>
          </a:p>
          <a:p>
            <a:r>
              <a:rPr lang="en-CA" sz="2400" dirty="0"/>
              <a:t>34 jusqu'à présent au premier </a:t>
            </a:r>
            <a:r>
              <a:rPr lang="en-CA" sz="2400" dirty="0" err="1"/>
              <a:t>trimestre</a:t>
            </a:r>
            <a:endParaRPr lang="en-CA" sz="2400" dirty="0"/>
          </a:p>
          <a:p>
            <a:pPr marL="0" indent="0">
              <a:buNone/>
            </a:pPr>
            <a:r>
              <a:rPr lang="en-CA" sz="2400" dirty="0"/>
              <a:t>Il faut s'attendre à ce que ce phénomène soit largement sous-estimé</a:t>
            </a:r>
          </a:p>
          <a:p>
            <a:r>
              <a:rPr lang="en-CA" sz="2400" dirty="0"/>
              <a:t>Les cas de l'</a:t>
            </a:r>
            <a:r>
              <a:rPr lang="en-CA" sz="2400" dirty="0">
                <a:hlinkClick r:id="rId4"/>
              </a:rPr>
              <a:t>Inde </a:t>
            </a:r>
            <a:r>
              <a:rPr lang="en-CA" sz="2400" dirty="0"/>
              <a:t>et de la </a:t>
            </a:r>
            <a:r>
              <a:rPr lang="en-CA" sz="2400" dirty="0">
                <a:hlinkClick r:id="rId5"/>
              </a:rPr>
              <a:t>Chine </a:t>
            </a:r>
            <a:r>
              <a:rPr lang="en-CA" sz="2400" dirty="0"/>
              <a:t>n'ont pas été signalés</a:t>
            </a:r>
          </a:p>
          <a:p>
            <a:pPr marL="0" indent="0">
              <a:buNone/>
            </a:pPr>
            <a:r>
              <a:rPr lang="en-US" sz="2400" dirty="0"/>
              <a:t> </a:t>
            </a:r>
            <a:endParaRPr lang="en-CA" sz="2400" dirty="0"/>
          </a:p>
        </p:txBody>
      </p:sp>
      <p:sp>
        <p:nvSpPr>
          <p:cNvPr id="5" name="Slide Number Placeholder 4"/>
          <p:cNvSpPr>
            <a:spLocks noGrp="1"/>
          </p:cNvSpPr>
          <p:nvPr>
            <p:ph type="sldNum" sz="quarter" idx="12"/>
          </p:nvPr>
        </p:nvSpPr>
        <p:spPr/>
        <p:txBody>
          <a:bodyPr/>
          <a:lstStyle/>
          <a:p>
            <a:fld id="{C4E7A136-B623-44AA-A653-F7B0DDAA2C31}" type="slidenum">
              <a:rPr lang="en-US" smtClean="0"/>
              <a:t>5</a:t>
            </a:fld>
            <a:endParaRPr lang="en-US"/>
          </a:p>
        </p:txBody>
      </p:sp>
      <p:sp>
        <p:nvSpPr>
          <p:cNvPr id="7" name="TextBox 6">
            <a:extLst>
              <a:ext uri="{FF2B5EF4-FFF2-40B4-BE49-F238E27FC236}">
                <a16:creationId xmlns:a16="http://schemas.microsoft.com/office/drawing/2014/main" id="{E8AC2292-121C-809B-2095-15D5C3CC6B95}"/>
              </a:ext>
            </a:extLst>
          </p:cNvPr>
          <p:cNvSpPr txBox="1"/>
          <p:nvPr/>
        </p:nvSpPr>
        <p:spPr>
          <a:xfrm>
            <a:off x="10076564" y="3757274"/>
            <a:ext cx="2554472" cy="461665"/>
          </a:xfrm>
          <a:prstGeom prst="rect">
            <a:avLst/>
          </a:prstGeom>
          <a:noFill/>
        </p:spPr>
        <p:txBody>
          <a:bodyPr wrap="square">
            <a:spAutoFit/>
          </a:bodyPr>
          <a:lstStyle/>
          <a:p>
            <a:r>
              <a:rPr lang="en-US" sz="2400" b="1" dirty="0">
                <a:hlinkClick r:id="rId6"/>
              </a:rPr>
              <a:t>Empres-Plus</a:t>
            </a:r>
            <a:endParaRPr lang="en-CA" sz="2400" b="1" dirty="0"/>
          </a:p>
        </p:txBody>
      </p:sp>
    </p:spTree>
    <p:extLst>
      <p:ext uri="{BB962C8B-B14F-4D97-AF65-F5344CB8AC3E}">
        <p14:creationId xmlns:p14="http://schemas.microsoft.com/office/powerpoint/2010/main" val="405451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1CCCB1-2272-15B3-CC01-37515C9C6DC3}"/>
              </a:ext>
            </a:extLst>
          </p:cNvPr>
          <p:cNvSpPr>
            <a:spLocks noGrp="1"/>
          </p:cNvSpPr>
          <p:nvPr>
            <p:ph sz="half" idx="1"/>
          </p:nvPr>
        </p:nvSpPr>
        <p:spPr>
          <a:xfrm>
            <a:off x="838200" y="2073349"/>
            <a:ext cx="5181600" cy="2679404"/>
          </a:xfrm>
        </p:spPr>
        <p:txBody>
          <a:bodyPr/>
          <a:lstStyle/>
          <a:p>
            <a:pPr marL="0" indent="0">
              <a:buNone/>
            </a:pPr>
            <a:r>
              <a:rPr lang="en-US" dirty="0">
                <a:hlinkClick r:id="rId2"/>
              </a:rPr>
              <a:t>Situation de la peste porcine africaine en Asie et dans le Pacifique</a:t>
            </a:r>
            <a:endParaRPr lang="en-US" dirty="0"/>
          </a:p>
          <a:p>
            <a:r>
              <a:rPr lang="en-CA" dirty="0"/>
              <a:t>Peu de cas signalés aux Philippines, mais beaucoup plus sur leur propre site web.</a:t>
            </a:r>
          </a:p>
          <a:p>
            <a:endParaRPr lang="en-CA" dirty="0"/>
          </a:p>
        </p:txBody>
      </p:sp>
      <p:sp>
        <p:nvSpPr>
          <p:cNvPr id="5" name="Slide Number Placeholder 4">
            <a:extLst>
              <a:ext uri="{FF2B5EF4-FFF2-40B4-BE49-F238E27FC236}">
                <a16:creationId xmlns:a16="http://schemas.microsoft.com/office/drawing/2014/main" id="{8C281950-DC98-A866-315E-D504FCA9AD68}"/>
              </a:ext>
            </a:extLst>
          </p:cNvPr>
          <p:cNvSpPr>
            <a:spLocks noGrp="1"/>
          </p:cNvSpPr>
          <p:nvPr>
            <p:ph type="sldNum" sz="quarter" idx="12"/>
          </p:nvPr>
        </p:nvSpPr>
        <p:spPr/>
        <p:txBody>
          <a:bodyPr/>
          <a:lstStyle/>
          <a:p>
            <a:fld id="{C4E7A136-B623-44AA-A653-F7B0DDAA2C31}" type="slidenum">
              <a:rPr lang="en-US" smtClean="0"/>
              <a:t>6</a:t>
            </a:fld>
            <a:endParaRPr lang="en-US"/>
          </a:p>
        </p:txBody>
      </p:sp>
      <p:pic>
        <p:nvPicPr>
          <p:cNvPr id="2050" name="Picture 2">
            <a:hlinkClick r:id="rId3"/>
            <a:extLst>
              <a:ext uri="{FF2B5EF4-FFF2-40B4-BE49-F238E27FC236}">
                <a16:creationId xmlns:a16="http://schemas.microsoft.com/office/drawing/2014/main" id="{5DCD678A-CDE3-4B22-1208-A0BEA99E42A5}"/>
              </a:ext>
            </a:extLst>
          </p:cNvPr>
          <p:cNvPicPr>
            <a:picLocks noGrp="1" noChangeAspect="1" noChangeArrowheads="1"/>
          </p:cNvPicPr>
          <p:nvPr>
            <p:ph sz="half" idx="2"/>
          </p:nvPr>
        </p:nvPicPr>
        <p:blipFill>
          <a:blip r:embed="rId4" cstate="screen">
            <a:extLst>
              <a:ext uri="{28A0092B-C50C-407E-A947-70E740481C1C}">
                <a14:useLocalDpi xmlns:a14="http://schemas.microsoft.com/office/drawing/2010/main" val="0"/>
              </a:ext>
            </a:extLst>
          </a:blip>
          <a:srcRect/>
          <a:stretch>
            <a:fillRect/>
          </a:stretch>
        </p:blipFill>
        <p:spPr bwMode="auto">
          <a:xfrm>
            <a:off x="6172202" y="18949"/>
            <a:ext cx="4471686" cy="683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7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ECE8-8FC3-AED1-535E-EA1366E8654C}"/>
              </a:ext>
            </a:extLst>
          </p:cNvPr>
          <p:cNvSpPr>
            <a:spLocks noGrp="1"/>
          </p:cNvSpPr>
          <p:nvPr>
            <p:ph type="title"/>
          </p:nvPr>
        </p:nvSpPr>
        <p:spPr>
          <a:xfrm>
            <a:off x="940737" y="157506"/>
            <a:ext cx="10515600" cy="1325563"/>
          </a:xfrm>
        </p:spPr>
        <p:txBody>
          <a:bodyPr/>
          <a:lstStyle/>
          <a:p>
            <a:r>
              <a:rPr lang="en-CA" b="1" dirty="0">
                <a:latin typeface="+mn-lt"/>
              </a:rPr>
              <a:t>Tendance des risques de fièvre aphteuse</a:t>
            </a:r>
          </a:p>
        </p:txBody>
      </p:sp>
      <p:pic>
        <p:nvPicPr>
          <p:cNvPr id="17" name="Content Placeholder 16">
            <a:extLst>
              <a:ext uri="{FF2B5EF4-FFF2-40B4-BE49-F238E27FC236}">
                <a16:creationId xmlns:a16="http://schemas.microsoft.com/office/drawing/2014/main" id="{305F31C4-F076-9BF9-D95D-59A83B602E00}"/>
              </a:ext>
            </a:extLst>
          </p:cNvPr>
          <p:cNvPicPr>
            <a:picLocks noGrp="1" noChangeAspect="1"/>
          </p:cNvPicPr>
          <p:nvPr>
            <p:ph idx="1"/>
          </p:nvPr>
        </p:nvPicPr>
        <p:blipFill>
          <a:blip r:embed="rId3"/>
          <a:stretch>
            <a:fillRect/>
          </a:stretch>
        </p:blipFill>
        <p:spPr>
          <a:xfrm>
            <a:off x="1796103" y="1244599"/>
            <a:ext cx="8549954" cy="5195428"/>
          </a:xfrm>
        </p:spPr>
      </p:pic>
      <p:sp>
        <p:nvSpPr>
          <p:cNvPr id="4" name="Slide Number Placeholder 3">
            <a:extLst>
              <a:ext uri="{FF2B5EF4-FFF2-40B4-BE49-F238E27FC236}">
                <a16:creationId xmlns:a16="http://schemas.microsoft.com/office/drawing/2014/main" id="{11C045E4-1208-1119-97AB-C7EC5F15C5B8}"/>
              </a:ext>
            </a:extLst>
          </p:cNvPr>
          <p:cNvSpPr>
            <a:spLocks noGrp="1"/>
          </p:cNvSpPr>
          <p:nvPr>
            <p:ph type="sldNum" sz="quarter" idx="12"/>
          </p:nvPr>
        </p:nvSpPr>
        <p:spPr/>
        <p:txBody>
          <a:bodyPr/>
          <a:lstStyle/>
          <a:p>
            <a:pPr>
              <a:defRPr/>
            </a:pPr>
            <a:fld id="{68678C35-086D-4198-975D-7CAE096F9A66}" type="slidenum">
              <a:rPr lang="en-US" altLang="en-US" smtClean="0"/>
              <a:t>7</a:t>
            </a:fld>
            <a:endParaRPr lang="en-US" altLang="en-US"/>
          </a:p>
        </p:txBody>
      </p:sp>
      <p:sp>
        <p:nvSpPr>
          <p:cNvPr id="5" name="Rectangle 4">
            <a:extLst>
              <a:ext uri="{FF2B5EF4-FFF2-40B4-BE49-F238E27FC236}">
                <a16:creationId xmlns:a16="http://schemas.microsoft.com/office/drawing/2014/main" id="{4C6D1391-EF9A-73DA-94FC-E15C8513738B}"/>
              </a:ext>
            </a:extLst>
          </p:cNvPr>
          <p:cNvSpPr/>
          <p:nvPr/>
        </p:nvSpPr>
        <p:spPr>
          <a:xfrm>
            <a:off x="5591261" y="2506894"/>
            <a:ext cx="1003300" cy="3106506"/>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a:extLst>
              <a:ext uri="{FF2B5EF4-FFF2-40B4-BE49-F238E27FC236}">
                <a16:creationId xmlns:a16="http://schemas.microsoft.com/office/drawing/2014/main" id="{3CD40F36-A6CC-C3DE-957C-0D840E12BFE7}"/>
              </a:ext>
            </a:extLst>
          </p:cNvPr>
          <p:cNvSpPr/>
          <p:nvPr/>
        </p:nvSpPr>
        <p:spPr>
          <a:xfrm>
            <a:off x="8305604" y="2506894"/>
            <a:ext cx="602090" cy="3106506"/>
          </a:xfrm>
          <a:prstGeom prst="rect">
            <a:avLst/>
          </a:prstGeom>
          <a:noFill/>
          <a:ln w="381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4">
            <a:extLst>
              <a:ext uri="{FF2B5EF4-FFF2-40B4-BE49-F238E27FC236}">
                <a16:creationId xmlns:a16="http://schemas.microsoft.com/office/drawing/2014/main" id="{53E3B5EF-7D6B-F3C1-D8D1-BF074B03E7D6}"/>
              </a:ext>
            </a:extLst>
          </p:cNvPr>
          <p:cNvSpPr txBox="1">
            <a:spLocks noChangeArrowheads="1"/>
          </p:cNvSpPr>
          <p:nvPr/>
        </p:nvSpPr>
        <p:spPr bwMode="auto">
          <a:xfrm>
            <a:off x="7283601" y="1940269"/>
            <a:ext cx="1090907" cy="3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Indonésie</a:t>
            </a:r>
            <a:endParaRPr kumimoji="0" lang="en-CA" altLang="en-US" sz="1600" b="1" i="0" u="none" strike="noStrike" cap="none" normalizeH="0" baseline="0" dirty="0">
              <a:ln>
                <a:noFill/>
              </a:ln>
              <a:solidFill>
                <a:schemeClr val="tx1"/>
              </a:solidFill>
              <a:effectLst/>
              <a:latin typeface="Arial" panose="020B0604020202020204" pitchFamily="34" charset="0"/>
            </a:endParaRPr>
          </a:p>
        </p:txBody>
      </p:sp>
      <p:sp>
        <p:nvSpPr>
          <p:cNvPr id="8" name="Text Box 3">
            <a:extLst>
              <a:ext uri="{FF2B5EF4-FFF2-40B4-BE49-F238E27FC236}">
                <a16:creationId xmlns:a16="http://schemas.microsoft.com/office/drawing/2014/main" id="{80B62D3D-2362-D7BB-26B6-556272BFB9A4}"/>
              </a:ext>
            </a:extLst>
          </p:cNvPr>
          <p:cNvSpPr txBox="1">
            <a:spLocks noChangeArrowheads="1"/>
          </p:cNvSpPr>
          <p:nvPr/>
        </p:nvSpPr>
        <p:spPr bwMode="auto">
          <a:xfrm>
            <a:off x="5712191" y="1940269"/>
            <a:ext cx="1123868" cy="45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COVID</a:t>
            </a:r>
            <a:endParaRPr kumimoji="0" lang="en-CA" altLang="en-US" sz="16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5FBAF8BE-C377-A913-B714-CD995558F47F}"/>
              </a:ext>
            </a:extLst>
          </p:cNvPr>
          <p:cNvSpPr/>
          <p:nvPr/>
        </p:nvSpPr>
        <p:spPr>
          <a:xfrm>
            <a:off x="7356297" y="2506894"/>
            <a:ext cx="801384" cy="3113783"/>
          </a:xfrm>
          <a:prstGeom prst="rect">
            <a:avLst/>
          </a:prstGeom>
          <a:noFill/>
          <a:ln w="381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5">
            <a:extLst>
              <a:ext uri="{FF2B5EF4-FFF2-40B4-BE49-F238E27FC236}">
                <a16:creationId xmlns:a16="http://schemas.microsoft.com/office/drawing/2014/main" id="{E26BF38F-DFA3-4AAF-B52E-AB7A717DA296}"/>
              </a:ext>
            </a:extLst>
          </p:cNvPr>
          <p:cNvSpPr txBox="1">
            <a:spLocks noChangeArrowheads="1"/>
          </p:cNvSpPr>
          <p:nvPr/>
        </p:nvSpPr>
        <p:spPr bwMode="auto">
          <a:xfrm>
            <a:off x="8239659" y="1920425"/>
            <a:ext cx="1526641" cy="29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SAT-2 </a:t>
            </a: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Moyen-Orient</a:t>
            </a:r>
            <a:endParaRPr kumimoji="0" lang="en-CA" altLang="en-US" sz="1600" b="1" i="0" u="none" strike="noStrike" cap="none" normalizeH="0" baseline="0" dirty="0">
              <a:ln>
                <a:noFill/>
              </a:ln>
              <a:solidFill>
                <a:schemeClr val="tx1"/>
              </a:solidFill>
              <a:effectLst/>
              <a:latin typeface="Arial" panose="020B0604020202020204" pitchFamily="34" charset="0"/>
            </a:endParaRPr>
          </a:p>
        </p:txBody>
      </p:sp>
      <p:sp>
        <p:nvSpPr>
          <p:cNvPr id="11" name="Arrow: Down 10">
            <a:extLst>
              <a:ext uri="{FF2B5EF4-FFF2-40B4-BE49-F238E27FC236}">
                <a16:creationId xmlns:a16="http://schemas.microsoft.com/office/drawing/2014/main" id="{CEA74BE4-EDA2-3CED-AC8E-AE2FAE3D0E1A}"/>
              </a:ext>
            </a:extLst>
          </p:cNvPr>
          <p:cNvSpPr/>
          <p:nvPr/>
        </p:nvSpPr>
        <p:spPr>
          <a:xfrm>
            <a:off x="10137537" y="2520965"/>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7">
            <a:extLst>
              <a:ext uri="{FF2B5EF4-FFF2-40B4-BE49-F238E27FC236}">
                <a16:creationId xmlns:a16="http://schemas.microsoft.com/office/drawing/2014/main" id="{43A63419-D5BA-110B-15AC-5EA36C12416E}"/>
              </a:ext>
            </a:extLst>
          </p:cNvPr>
          <p:cNvSpPr txBox="1">
            <a:spLocks noChangeArrowheads="1"/>
          </p:cNvSpPr>
          <p:nvPr/>
        </p:nvSpPr>
        <p:spPr bwMode="auto">
          <a:xfrm>
            <a:off x="9741425" y="2186418"/>
            <a:ext cx="1052174" cy="48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Allemagne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2FC55FCC-02BF-9816-45A7-1208E40B5B2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4" name="Rectangle 11">
            <a:extLst>
              <a:ext uri="{FF2B5EF4-FFF2-40B4-BE49-F238E27FC236}">
                <a16:creationId xmlns:a16="http://schemas.microsoft.com/office/drawing/2014/main" id="{B8B00689-52E1-F4E9-176D-074749721C5F}"/>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5" name="Rectangle 12">
            <a:extLst>
              <a:ext uri="{FF2B5EF4-FFF2-40B4-BE49-F238E27FC236}">
                <a16:creationId xmlns:a16="http://schemas.microsoft.com/office/drawing/2014/main" id="{6515138E-2795-0C16-ABC5-6624D9F63500}"/>
              </a:ext>
            </a:extLst>
          </p:cNvPr>
          <p:cNvSpPr>
            <a:spLocks noChangeArrowheads="1"/>
          </p:cNvSpPr>
          <p:nvPr/>
        </p:nvSpPr>
        <p:spPr bwMode="auto">
          <a:xfrm>
            <a:off x="0" y="4025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4098236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C3B91F-763B-D57F-48D9-AF2643F2A864}"/>
              </a:ext>
            </a:extLst>
          </p:cNvPr>
          <p:cNvSpPr>
            <a:spLocks noGrp="1"/>
          </p:cNvSpPr>
          <p:nvPr>
            <p:ph type="title"/>
          </p:nvPr>
        </p:nvSpPr>
        <p:spPr>
          <a:xfrm>
            <a:off x="372035" y="-2427"/>
            <a:ext cx="10515600" cy="1325563"/>
          </a:xfrm>
        </p:spPr>
        <p:txBody>
          <a:bodyPr/>
          <a:lstStyle/>
          <a:p>
            <a:r>
              <a:rPr lang="en-CA" b="1" dirty="0">
                <a:latin typeface="+mn-lt"/>
              </a:rPr>
              <a:t>Cas de fièvre aphteuse signalés</a:t>
            </a:r>
          </a:p>
        </p:txBody>
      </p:sp>
      <p:sp>
        <p:nvSpPr>
          <p:cNvPr id="4" name="Content Placeholder 3">
            <a:extLst>
              <a:ext uri="{FF2B5EF4-FFF2-40B4-BE49-F238E27FC236}">
                <a16:creationId xmlns:a16="http://schemas.microsoft.com/office/drawing/2014/main" id="{F9F0C421-E55F-2166-C202-135EA4236133}"/>
              </a:ext>
            </a:extLst>
          </p:cNvPr>
          <p:cNvSpPr>
            <a:spLocks noGrp="1"/>
          </p:cNvSpPr>
          <p:nvPr>
            <p:ph sz="half" idx="2"/>
          </p:nvPr>
        </p:nvSpPr>
        <p:spPr>
          <a:xfrm>
            <a:off x="7573175" y="871870"/>
            <a:ext cx="4618825" cy="5849621"/>
          </a:xfrm>
        </p:spPr>
        <p:txBody>
          <a:bodyPr>
            <a:normAutofit fontScale="92500" lnSpcReduction="20000"/>
          </a:bodyPr>
          <a:lstStyle/>
          <a:p>
            <a:r>
              <a:rPr lang="en-CA" sz="2600" dirty="0"/>
              <a:t>Cas au 4ème trimestre - 22 événements</a:t>
            </a:r>
          </a:p>
          <a:p>
            <a:pPr lvl="1"/>
            <a:r>
              <a:rPr lang="en-CA" dirty="0"/>
              <a:t>17 Asie</a:t>
            </a:r>
          </a:p>
          <a:p>
            <a:pPr lvl="2"/>
            <a:r>
              <a:rPr lang="en-CA" dirty="0"/>
              <a:t>12 Indonésie (O)</a:t>
            </a:r>
          </a:p>
          <a:p>
            <a:pPr lvl="2"/>
            <a:r>
              <a:rPr lang="en-CA" dirty="0"/>
              <a:t>3 Cisjordanie (O)</a:t>
            </a:r>
          </a:p>
          <a:p>
            <a:pPr lvl="2"/>
            <a:r>
              <a:rPr lang="en-CA" dirty="0"/>
              <a:t>2 Chine (O)</a:t>
            </a:r>
          </a:p>
          <a:p>
            <a:pPr lvl="1"/>
            <a:r>
              <a:rPr lang="en-CA" dirty="0"/>
              <a:t>5 Afrique</a:t>
            </a:r>
          </a:p>
          <a:p>
            <a:pPr lvl="2"/>
            <a:r>
              <a:rPr lang="en-CA" dirty="0"/>
              <a:t>Afrique du Sud (3 SAT-2, 1 SAT-1)</a:t>
            </a:r>
          </a:p>
          <a:p>
            <a:pPr lvl="2"/>
            <a:r>
              <a:rPr lang="en-CA" dirty="0"/>
              <a:t>Algérie (O)</a:t>
            </a:r>
          </a:p>
          <a:p>
            <a:pPr marL="914400" lvl="2" indent="0">
              <a:buNone/>
            </a:pPr>
            <a:endParaRPr lang="en-CA" dirty="0"/>
          </a:p>
          <a:p>
            <a:r>
              <a:rPr lang="en-CA" sz="2400" dirty="0"/>
              <a:t>Jusqu'à présent au premier trimestre - 8 événements</a:t>
            </a:r>
          </a:p>
          <a:p>
            <a:pPr lvl="1"/>
            <a:r>
              <a:rPr lang="en-CA" b="1" dirty="0">
                <a:solidFill>
                  <a:srgbClr val="C00000"/>
                </a:solidFill>
              </a:rPr>
              <a:t>1 Europe</a:t>
            </a:r>
          </a:p>
          <a:p>
            <a:pPr lvl="2"/>
            <a:r>
              <a:rPr lang="en-CA" b="1" dirty="0">
                <a:solidFill>
                  <a:srgbClr val="C00000"/>
                </a:solidFill>
              </a:rPr>
              <a:t>Allemagne (0)</a:t>
            </a:r>
          </a:p>
          <a:p>
            <a:pPr lvl="1"/>
            <a:r>
              <a:rPr lang="en-CA" dirty="0"/>
              <a:t>2 Asie</a:t>
            </a:r>
          </a:p>
          <a:p>
            <a:pPr lvl="2"/>
            <a:r>
              <a:rPr lang="en-CA" dirty="0"/>
              <a:t>2 Israël (O et ?)</a:t>
            </a:r>
          </a:p>
          <a:p>
            <a:pPr lvl="1"/>
            <a:r>
              <a:rPr lang="en-CA" dirty="0"/>
              <a:t>3 Afrique</a:t>
            </a:r>
          </a:p>
          <a:p>
            <a:pPr lvl="2"/>
            <a:r>
              <a:rPr lang="en-CA" dirty="0"/>
              <a:t>4 Libye (O)</a:t>
            </a:r>
          </a:p>
          <a:p>
            <a:pPr lvl="2"/>
            <a:r>
              <a:rPr lang="en-CA" dirty="0"/>
              <a:t>1 Algérie (O)</a:t>
            </a:r>
          </a:p>
          <a:p>
            <a:pPr lvl="1"/>
            <a:endParaRPr lang="en-CA" dirty="0"/>
          </a:p>
        </p:txBody>
      </p:sp>
      <p:sp>
        <p:nvSpPr>
          <p:cNvPr id="5" name="Slide Number Placeholder 4">
            <a:extLst>
              <a:ext uri="{FF2B5EF4-FFF2-40B4-BE49-F238E27FC236}">
                <a16:creationId xmlns:a16="http://schemas.microsoft.com/office/drawing/2014/main" id="{29B9F51D-5907-F509-BA40-A27CC6005AAD}"/>
              </a:ext>
            </a:extLst>
          </p:cNvPr>
          <p:cNvSpPr>
            <a:spLocks noGrp="1"/>
          </p:cNvSpPr>
          <p:nvPr>
            <p:ph type="sldNum" sz="quarter" idx="12"/>
          </p:nvPr>
        </p:nvSpPr>
        <p:spPr/>
        <p:txBody>
          <a:bodyPr/>
          <a:lstStyle/>
          <a:p>
            <a:fld id="{C4E7A136-B623-44AA-A653-F7B0DDAA2C31}" type="slidenum">
              <a:rPr lang="en-US" smtClean="0"/>
              <a:t>8</a:t>
            </a:fld>
            <a:endParaRPr lang="en-US"/>
          </a:p>
        </p:txBody>
      </p:sp>
      <p:pic>
        <p:nvPicPr>
          <p:cNvPr id="9" name="Content Placeholder 8">
            <a:extLst>
              <a:ext uri="{FF2B5EF4-FFF2-40B4-BE49-F238E27FC236}">
                <a16:creationId xmlns:a16="http://schemas.microsoft.com/office/drawing/2014/main" id="{AD422240-6918-2690-DECE-957AAF05DE32}"/>
              </a:ext>
            </a:extLst>
          </p:cNvPr>
          <p:cNvPicPr>
            <a:picLocks noGrp="1" noChangeAspect="1"/>
          </p:cNvPicPr>
          <p:nvPr>
            <p:ph sz="half" idx="1"/>
          </p:nvPr>
        </p:nvPicPr>
        <p:blipFill>
          <a:blip r:embed="rId3"/>
          <a:stretch>
            <a:fillRect/>
          </a:stretch>
        </p:blipFill>
        <p:spPr>
          <a:xfrm>
            <a:off x="185991" y="1464944"/>
            <a:ext cx="7118911" cy="502793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7BBD1668-5685-7AC0-BF79-D79977048A39}"/>
              </a:ext>
            </a:extLst>
          </p:cNvPr>
          <p:cNvSpPr txBox="1"/>
          <p:nvPr/>
        </p:nvSpPr>
        <p:spPr>
          <a:xfrm>
            <a:off x="5543335" y="1615705"/>
            <a:ext cx="675185" cy="584775"/>
          </a:xfrm>
          <a:prstGeom prst="rect">
            <a:avLst/>
          </a:prstGeom>
          <a:noFill/>
        </p:spPr>
        <p:txBody>
          <a:bodyPr wrap="none" rtlCol="0">
            <a:spAutoFit/>
          </a:bodyPr>
          <a:lstStyle/>
          <a:p>
            <a:r>
              <a:rPr lang="en-CA" sz="3200" b="1" dirty="0"/>
              <a:t>Q4</a:t>
            </a:r>
          </a:p>
        </p:txBody>
      </p:sp>
      <p:sp>
        <p:nvSpPr>
          <p:cNvPr id="12" name="TextBox 11">
            <a:extLst>
              <a:ext uri="{FF2B5EF4-FFF2-40B4-BE49-F238E27FC236}">
                <a16:creationId xmlns:a16="http://schemas.microsoft.com/office/drawing/2014/main" id="{13F58FF8-E0A5-8577-EA17-339B5946BCD6}"/>
              </a:ext>
            </a:extLst>
          </p:cNvPr>
          <p:cNvSpPr txBox="1"/>
          <p:nvPr/>
        </p:nvSpPr>
        <p:spPr>
          <a:xfrm>
            <a:off x="372035" y="5868182"/>
            <a:ext cx="6100482" cy="369332"/>
          </a:xfrm>
          <a:prstGeom prst="rect">
            <a:avLst/>
          </a:prstGeom>
          <a:noFill/>
        </p:spPr>
        <p:txBody>
          <a:bodyPr wrap="square">
            <a:spAutoFit/>
          </a:bodyPr>
          <a:lstStyle/>
          <a:p>
            <a:r>
              <a:rPr lang="en-US" dirty="0">
                <a:hlinkClick r:id="rId4"/>
              </a:rPr>
              <a:t>Empres-Plus</a:t>
            </a:r>
            <a:endParaRPr lang="en-CA" dirty="0"/>
          </a:p>
        </p:txBody>
      </p:sp>
    </p:spTree>
    <p:extLst>
      <p:ext uri="{BB962C8B-B14F-4D97-AF65-F5344CB8AC3E}">
        <p14:creationId xmlns:p14="http://schemas.microsoft.com/office/powerpoint/2010/main" val="164239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063CF-8F5E-621B-C2D1-F86F6A9D6372}"/>
              </a:ext>
            </a:extLst>
          </p:cNvPr>
          <p:cNvSpPr>
            <a:spLocks noGrp="1"/>
          </p:cNvSpPr>
          <p:nvPr>
            <p:ph type="title"/>
          </p:nvPr>
        </p:nvSpPr>
        <p:spPr>
          <a:xfrm>
            <a:off x="838200" y="170257"/>
            <a:ext cx="10515600" cy="409376"/>
          </a:xfrm>
        </p:spPr>
        <p:txBody>
          <a:bodyPr>
            <a:normAutofit fontScale="90000"/>
          </a:bodyPr>
          <a:lstStyle/>
          <a:p>
            <a:pPr>
              <a:defRPr/>
            </a:pPr>
            <a:r>
              <a:rPr lang="en-US" sz="3200" dirty="0"/>
              <a:t>La fièvre aphteuse en Allemagne</a:t>
            </a:r>
            <a:endParaRPr lang="en-CA" sz="3200" dirty="0"/>
          </a:p>
        </p:txBody>
      </p:sp>
      <p:sp>
        <p:nvSpPr>
          <p:cNvPr id="16387" name="Content Placeholder 9">
            <a:extLst>
              <a:ext uri="{FF2B5EF4-FFF2-40B4-BE49-F238E27FC236}">
                <a16:creationId xmlns:a16="http://schemas.microsoft.com/office/drawing/2014/main" id="{736F6ADF-BBEE-118C-6CC0-ED5E4B3F90EF}"/>
              </a:ext>
            </a:extLst>
          </p:cNvPr>
          <p:cNvSpPr>
            <a:spLocks noGrp="1"/>
          </p:cNvSpPr>
          <p:nvPr>
            <p:ph type="body" sz="quarter" idx="13"/>
          </p:nvPr>
        </p:nvSpPr>
        <p:spPr>
          <a:xfrm>
            <a:off x="150235" y="749889"/>
            <a:ext cx="6417916" cy="5654019"/>
          </a:xfrm>
        </p:spPr>
        <p:txBody>
          <a:bodyPr>
            <a:normAutofit fontScale="92500" lnSpcReduction="10000"/>
          </a:bodyPr>
          <a:lstStyle/>
          <a:p>
            <a:pPr>
              <a:spcBef>
                <a:spcPts val="600"/>
              </a:spcBef>
            </a:pPr>
            <a:r>
              <a:rPr lang="en-US" altLang="en-US" b="1" dirty="0">
                <a:hlinkClick r:id="rId3"/>
              </a:rPr>
              <a:t>L'Allemagne </a:t>
            </a:r>
            <a:r>
              <a:rPr lang="en-US" altLang="en-US" dirty="0"/>
              <a:t>a signalé un cas de fièvre aphteuse chez des buffles d'eau dans le Brandebourg (10 janvier)</a:t>
            </a:r>
          </a:p>
          <a:p>
            <a:pPr lvl="1">
              <a:spcBef>
                <a:spcPts val="600"/>
              </a:spcBef>
            </a:pPr>
            <a:r>
              <a:rPr lang="en-US" altLang="en-US" sz="2200" dirty="0"/>
              <a:t>Premier événement depuis 1988 </a:t>
            </a:r>
          </a:p>
          <a:p>
            <a:pPr lvl="1">
              <a:spcBef>
                <a:spcPts val="600"/>
              </a:spcBef>
            </a:pPr>
            <a:r>
              <a:rPr lang="en-US" altLang="en-US" sz="2200" dirty="0"/>
              <a:t>Trois buffles sont morts et le reste du troupeau (11) a été abattu.</a:t>
            </a:r>
          </a:p>
          <a:p>
            <a:pPr lvl="1">
              <a:spcBef>
                <a:spcPts val="600"/>
              </a:spcBef>
            </a:pPr>
            <a:r>
              <a:rPr lang="en-US" altLang="en-US" sz="2200" dirty="0"/>
              <a:t>Identifié comme </a:t>
            </a:r>
            <a:r>
              <a:rPr lang="en-US" altLang="en-US" sz="2200" b="1" dirty="0">
                <a:hlinkClick r:id="rId4"/>
              </a:rPr>
              <a:t>sérotype O </a:t>
            </a:r>
            <a:r>
              <a:rPr lang="en-US" altLang="en-US" sz="2200" dirty="0"/>
              <a:t>- le plus proche d'un isolat de Türkiye Déc. 2024</a:t>
            </a:r>
          </a:p>
          <a:p>
            <a:pPr lvl="1">
              <a:spcBef>
                <a:spcPts val="600"/>
              </a:spcBef>
            </a:pPr>
            <a:r>
              <a:rPr lang="en-US" altLang="en-US" sz="2200" dirty="0"/>
              <a:t>Vaccins disponibles dans la banque allemande d'antigènes de la fièvre aphteuse</a:t>
            </a:r>
          </a:p>
          <a:p>
            <a:pPr lvl="1">
              <a:spcBef>
                <a:spcPts val="600"/>
              </a:spcBef>
            </a:pPr>
            <a:r>
              <a:rPr lang="en-US" altLang="en-US" sz="2200" dirty="0">
                <a:hlinkClick r:id="rId5"/>
              </a:rPr>
              <a:t>Un vaccin sera fabriqué</a:t>
            </a:r>
            <a:r>
              <a:rPr lang="en-US" altLang="en-US" sz="2200" dirty="0"/>
              <a:t>, mais on ne sait pas s'il sera utilisé</a:t>
            </a:r>
          </a:p>
          <a:p>
            <a:pPr lvl="1">
              <a:spcBef>
                <a:spcPts val="600"/>
              </a:spcBef>
            </a:pPr>
            <a:r>
              <a:rPr lang="en-US" altLang="en-US" sz="2200" dirty="0"/>
              <a:t>La source de l'infection est encore inconnue</a:t>
            </a:r>
          </a:p>
          <a:p>
            <a:pPr lvl="1">
              <a:spcBef>
                <a:spcPts val="600"/>
              </a:spcBef>
            </a:pPr>
            <a:r>
              <a:rPr lang="en-US" altLang="en-US" sz="2200" dirty="0"/>
              <a:t>Ferme biologique en arrière-cour, </a:t>
            </a:r>
            <a:r>
              <a:rPr lang="en-US" altLang="en-US" sz="2200" dirty="0">
                <a:hlinkClick r:id="rId6"/>
              </a:rPr>
              <a:t>foin provenant de ses propres champs.</a:t>
            </a:r>
            <a:endParaRPr lang="en-US" altLang="en-US" sz="2200" dirty="0"/>
          </a:p>
          <a:p>
            <a:pPr lvl="1">
              <a:spcBef>
                <a:spcPts val="600"/>
              </a:spcBef>
            </a:pPr>
            <a:r>
              <a:rPr lang="en-US" altLang="en-US" sz="2200" dirty="0"/>
              <a:t>Pas d'échanges au cours d'une période épidémiologiquement significative</a:t>
            </a:r>
          </a:p>
          <a:p>
            <a:pPr marL="457200" lvl="1" indent="0">
              <a:buNone/>
            </a:pPr>
            <a:r>
              <a:rPr lang="en-US" dirty="0">
                <a:hlinkClick r:id="rId7"/>
              </a:rPr>
              <a:t>Fièvre aphteuse - Commission européenne</a:t>
            </a:r>
            <a:endParaRPr lang="en-US" altLang="en-US" dirty="0"/>
          </a:p>
          <a:p>
            <a:pPr marL="0" indent="0">
              <a:buNone/>
            </a:pP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endParaRPr>
          </a:p>
          <a:p>
            <a:pPr marL="0" indent="0">
              <a:buNone/>
            </a:pPr>
            <a:endParaRPr lang="en-US" altLang="en-US" dirty="0"/>
          </a:p>
        </p:txBody>
      </p:sp>
      <p:sp>
        <p:nvSpPr>
          <p:cNvPr id="16388" name="Rectangle 2">
            <a:extLst>
              <a:ext uri="{FF2B5EF4-FFF2-40B4-BE49-F238E27FC236}">
                <a16:creationId xmlns:a16="http://schemas.microsoft.com/office/drawing/2014/main" id="{1921D2EF-C42E-A721-0647-A6256FB9BA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89" name="Rectangle 7">
            <a:extLst>
              <a:ext uri="{FF2B5EF4-FFF2-40B4-BE49-F238E27FC236}">
                <a16:creationId xmlns:a16="http://schemas.microsoft.com/office/drawing/2014/main" id="{EF2D403C-2755-84BE-3B1A-523EC5C256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90" name="Rectangle 8">
            <a:extLst>
              <a:ext uri="{FF2B5EF4-FFF2-40B4-BE49-F238E27FC236}">
                <a16:creationId xmlns:a16="http://schemas.microsoft.com/office/drawing/2014/main" id="{8F5F7F6F-683E-3BF8-36B2-5D103F1B976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2" name="Picture 4">
            <a:extLst>
              <a:ext uri="{FF2B5EF4-FFF2-40B4-BE49-F238E27FC236}">
                <a16:creationId xmlns:a16="http://schemas.microsoft.com/office/drawing/2014/main" id="{6C50C5F0-6904-ABF4-F77C-78E78B41775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52674" y="3920780"/>
            <a:ext cx="5839326" cy="27736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5">
            <a:extLst>
              <a:ext uri="{FF2B5EF4-FFF2-40B4-BE49-F238E27FC236}">
                <a16:creationId xmlns:a16="http://schemas.microsoft.com/office/drawing/2014/main" id="{6EF8D92B-ED51-9FA6-249D-59C77FAAB827}"/>
              </a:ext>
            </a:extLst>
          </p:cNvPr>
          <p:cNvSpPr txBox="1">
            <a:spLocks noChangeArrowheads="1"/>
          </p:cNvSpPr>
          <p:nvPr/>
        </p:nvSpPr>
        <p:spPr bwMode="auto">
          <a:xfrm>
            <a:off x="7334211" y="6308867"/>
            <a:ext cx="4816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dirty="0">
                <a:ea typeface="Calibri" panose="020F0502020204030204" pitchFamily="34" charset="0"/>
                <a:cs typeface="Times New Roman" panose="02020603050405020304" pitchFamily="18" charset="0"/>
                <a:hlinkClick r:id="rId10"/>
              </a:rPr>
              <a:t>Répartition mondiale de la fièvre aphteuse - Manuel vétérinaire Merck</a:t>
            </a:r>
            <a:endParaRPr lang="en-CA" altLang="en-US" sz="1200" b="1" dirty="0">
              <a:ea typeface="Calibri" panose="020F0502020204030204" pitchFamily="34" charset="0"/>
              <a:cs typeface="Times New Roman" panose="02020603050405020304" pitchFamily="18" charset="0"/>
            </a:endParaRPr>
          </a:p>
          <a:p>
            <a:pPr>
              <a:lnSpc>
                <a:spcPct val="100000"/>
              </a:lnSpc>
              <a:spcBef>
                <a:spcPct val="0"/>
              </a:spcBef>
              <a:buFontTx/>
              <a:buNone/>
            </a:pPr>
            <a:endParaRPr lang="en-CA" altLang="en-US" sz="1200" b="1" dirty="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32B8F29-BC6E-52C7-B432-623CB2C9E5CA}"/>
              </a:ext>
            </a:extLst>
          </p:cNvPr>
          <p:cNvPicPr>
            <a:picLocks noChangeAspect="1"/>
          </p:cNvPicPr>
          <p:nvPr/>
        </p:nvPicPr>
        <p:blipFill>
          <a:blip r:embed="rId11"/>
          <a:stretch>
            <a:fillRect/>
          </a:stretch>
        </p:blipFill>
        <p:spPr>
          <a:xfrm>
            <a:off x="7292898" y="622431"/>
            <a:ext cx="4899102" cy="3219186"/>
          </a:xfrm>
          <a:prstGeom prst="rect">
            <a:avLst/>
          </a:prstGeom>
          <a:ln>
            <a:solidFill>
              <a:schemeClr val="tx1"/>
            </a:solidFill>
          </a:ln>
        </p:spPr>
      </p:pic>
      <p:pic>
        <p:nvPicPr>
          <p:cNvPr id="7" name="Picture 6" descr="A red location pin with a black circle&#10;&#10;Description automatically generated">
            <a:extLst>
              <a:ext uri="{FF2B5EF4-FFF2-40B4-BE49-F238E27FC236}">
                <a16:creationId xmlns:a16="http://schemas.microsoft.com/office/drawing/2014/main" id="{66A6E0FC-59EB-F8B3-2E96-12933B99E446}"/>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6276116" y="994562"/>
            <a:ext cx="584071" cy="584071"/>
          </a:xfrm>
          <a:prstGeom prst="rect">
            <a:avLst/>
          </a:prstGeom>
        </p:spPr>
      </p:pic>
    </p:spTree>
  </p:cSld>
  <p:clrMapOvr>
    <a:masterClrMapping/>
  </p:clrMapOvr>
  <p:transition spd="slow"/>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20085</TotalTime>
  <Words>2524</Words>
  <Application>Microsoft Office PowerPoint</Application>
  <PresentationFormat>Widescreen</PresentationFormat>
  <Paragraphs>222</Paragraphs>
  <Slides>17</Slides>
  <Notes>15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Helvetica Neue</vt:lpstr>
      <vt:lpstr>Lato</vt:lpstr>
      <vt:lpstr>Poppins-Regular</vt:lpstr>
      <vt:lpstr>Soehne</vt:lpstr>
      <vt:lpstr>1_Office Theme</vt:lpstr>
      <vt:lpstr>Communauté des maladies émergentes et zoonotiques Signaux d'intérêt du quatrième trimestre pour le RCSSP </vt:lpstr>
      <vt:lpstr>Tendances de la peste porcine africaine</vt:lpstr>
      <vt:lpstr>Cas de peste porcine africaine du 4e trimestre au 1er trimestre par région</vt:lpstr>
      <vt:lpstr>Cas notables de peste porcine africaine - Europe</vt:lpstr>
      <vt:lpstr>Cas notables de peste porcine africaine - Asie</vt:lpstr>
      <vt:lpstr>PowerPoint Presentation</vt:lpstr>
      <vt:lpstr>Tendance des risques de fièvre aphteuse</vt:lpstr>
      <vt:lpstr>Cas de fièvre aphteuse signalés</vt:lpstr>
      <vt:lpstr>La fièvre aphteuse en Allemagne</vt:lpstr>
      <vt:lpstr>Réponse à ce jour </vt:lpstr>
      <vt:lpstr>Réponse à ce jour </vt:lpstr>
      <vt:lpstr>Réponse à ce jour</vt:lpstr>
      <vt:lpstr>Nouveau ver du monde (Screwworm) en Amérique du Nord et en Amérique centrale</vt:lpstr>
      <vt:lpstr>Nouveau ver du monde en Amérique centrale et du Nord</vt:lpstr>
      <vt:lpstr>Le Mexique notifie les États-Unis de la détection d'un nouveau ver de la vrillette mondiale | Animal and Plant Health Inspection Service </vt:lpstr>
      <vt:lpstr>Le ver du Nouveau Monde et le Canada</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docId:AC927BCBB38304CC494FB84BD18B629C</cp:keywords>
  <cp:lastModifiedBy>Murray Gillies</cp:lastModifiedBy>
  <cp:revision>291</cp:revision>
  <dcterms:created xsi:type="dcterms:W3CDTF">2020-02-07T23:34:08Z</dcterms:created>
  <dcterms:modified xsi:type="dcterms:W3CDTF">2025-03-13T14:20:44Z</dcterms:modified>
</cp:coreProperties>
</file>